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5143500" type="screen16x9"/>
  <p:notesSz cx="6858000" cy="9144000"/>
  <p:embeddedFontLst>
    <p:embeddedFont>
      <p:font typeface="Avenir" panose="02000503020000020003" pitchFamily="2" charset="0"/>
      <p:regular r:id="rId21"/>
      <p:italic r:id="rId22"/>
    </p:embeddedFont>
    <p:embeddedFont>
      <p:font typeface="Lato" panose="020F0502020204030203" pitchFamily="34" charset="0"/>
      <p:regular r:id="rId23"/>
      <p:bold r:id="rId24"/>
      <p:italic r:id="rId25"/>
      <p:boldItalic r:id="rId26"/>
    </p:embeddedFont>
    <p:embeddedFont>
      <p:font typeface="Raleway" pitchFamily="2" charset="77"/>
      <p:regular r:id="rId27"/>
      <p:bold r:id="rId28"/>
      <p:italic r:id="rId29"/>
      <p:boldItalic r:id="rId30"/>
    </p:embeddedFont>
    <p:embeddedFont>
      <p:font typeface="Raleway Medium" panose="020F0502020204030204" pitchFamily="34" charset="0"/>
      <p:regular r:id="rId31"/>
      <p:bold r:id="rId32"/>
      <p:italic r:id="rId33"/>
      <p:boldItalic r:id="rId34"/>
    </p:embeddedFont>
    <p:embeddedFont>
      <p:font typeface="Roboto" panose="02000000000000000000" pitchFamily="2"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55"/>
  </p:normalViewPr>
  <p:slideViewPr>
    <p:cSldViewPr snapToGrid="0">
      <p:cViewPr varScale="1">
        <p:scale>
          <a:sx n="132" d="100"/>
          <a:sy n="132" d="100"/>
        </p:scale>
        <p:origin x="1040" y="16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presProps" Target="presProps.xml"/><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2334b875e1_0_2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2334b875e1_0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261d2d870a_3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2261d2d870a_3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dfa66d3ec7_0_15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dfa66d3ec7_0_15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261d2d870a_3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2261d2d870a_3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dfa66d3ec7_0_16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1dfa66d3ec7_0_16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dfa66d3ec7_0_16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1dfa66d3ec7_0_16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dfa66d3ec7_0_17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1dfa66d3ec7_0_17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dfa66d3ec7_0_16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1dfa66d3ec7_0_1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2235d58470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2235d58470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dfbe6314c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1dfbe6314c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dfa66d3ec7_0_16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1dfa66d3ec7_0_16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261d2d870a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261d2d870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dfa66d3ec7_0_15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dfa66d3ec7_0_15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261d2d870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2261d2d870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dfa66d3ec7_0_15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1dfa66d3ec7_0_15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dfbe6314c6_0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1dfbe6314c6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1dfa66d3ec7_0_15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1dfa66d3ec7_0_15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261d2d870a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2261d2d870a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cxnSp>
        <p:nvCxnSpPr>
          <p:cNvPr id="10" name="Google Shape;10;p2"/>
          <p:cNvCxnSpPr/>
          <p:nvPr/>
        </p:nvCxnSpPr>
        <p:spPr>
          <a:xfrm>
            <a:off x="2477724" y="415650"/>
            <a:ext cx="6244200" cy="0"/>
          </a:xfrm>
          <a:prstGeom prst="straightConnector1">
            <a:avLst/>
          </a:prstGeom>
          <a:noFill/>
          <a:ln w="38100" cap="flat" cmpd="sng">
            <a:solidFill>
              <a:schemeClr val="lt1"/>
            </a:solidFill>
            <a:prstDash val="solid"/>
            <a:round/>
            <a:headEnd type="none" w="sm" len="sm"/>
            <a:tailEnd type="none" w="sm" len="sm"/>
          </a:ln>
        </p:spPr>
      </p:cxnSp>
      <p:cxnSp>
        <p:nvCxnSpPr>
          <p:cNvPr id="11" name="Google Shape;11;p2"/>
          <p:cNvCxnSpPr/>
          <p:nvPr/>
        </p:nvCxnSpPr>
        <p:spPr>
          <a:xfrm>
            <a:off x="2477724" y="4740000"/>
            <a:ext cx="6244200" cy="0"/>
          </a:xfrm>
          <a:prstGeom prst="straightConnector1">
            <a:avLst/>
          </a:prstGeom>
          <a:noFill/>
          <a:ln w="19050" cap="flat" cmpd="sng">
            <a:solidFill>
              <a:schemeClr val="lt1"/>
            </a:solidFill>
            <a:prstDash val="solid"/>
            <a:round/>
            <a:headEnd type="none" w="sm" len="sm"/>
            <a:tailEnd type="none" w="sm" len="sm"/>
          </a:ln>
        </p:spPr>
      </p:cxnSp>
      <p:cxnSp>
        <p:nvCxnSpPr>
          <p:cNvPr id="12" name="Google Shape;12;p2"/>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13" name="Google Shape;13;p2"/>
          <p:cNvSpPr txBox="1">
            <a:spLocks noGrp="1"/>
          </p:cNvSpPr>
          <p:nvPr>
            <p:ph type="ctrTitle"/>
          </p:nvPr>
        </p:nvSpPr>
        <p:spPr>
          <a:xfrm>
            <a:off x="2371725" y="630225"/>
            <a:ext cx="6331500" cy="15420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14" name="Google Shape;14;p2"/>
          <p:cNvSpPr txBox="1">
            <a:spLocks noGrp="1"/>
          </p:cNvSpPr>
          <p:nvPr>
            <p:ph type="subTitle" idx="1"/>
          </p:nvPr>
        </p:nvSpPr>
        <p:spPr>
          <a:xfrm>
            <a:off x="2390267" y="3238450"/>
            <a:ext cx="6331500" cy="1241700"/>
          </a:xfrm>
          <a:prstGeom prst="rect">
            <a:avLst/>
          </a:prstGeom>
        </p:spPr>
        <p:txBody>
          <a:bodyPr spcFirstLastPara="1" wrap="square" lIns="91425" tIns="91425" rIns="91425" bIns="91425" anchor="b" anchorCtr="0">
            <a:norm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5" name="Google Shape;15;p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0"/>
        <p:cNvGrpSpPr/>
        <p:nvPr/>
      </p:nvGrpSpPr>
      <p:grpSpPr>
        <a:xfrm>
          <a:off x="0" y="0"/>
          <a:ext cx="0" cy="0"/>
          <a:chOff x="0" y="0"/>
          <a:chExt cx="0" cy="0"/>
        </a:xfrm>
      </p:grpSpPr>
      <p:cxnSp>
        <p:nvCxnSpPr>
          <p:cNvPr id="61" name="Google Shape;61;p11"/>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62" name="Google Shape;62;p11"/>
          <p:cNvCxnSpPr/>
          <p:nvPr/>
        </p:nvCxnSpPr>
        <p:spPr>
          <a:xfrm>
            <a:off x="425200" y="415650"/>
            <a:ext cx="8296800" cy="0"/>
          </a:xfrm>
          <a:prstGeom prst="straightConnector1">
            <a:avLst/>
          </a:prstGeom>
          <a:noFill/>
          <a:ln w="38100" cap="flat" cmpd="sng">
            <a:solidFill>
              <a:schemeClr val="dk2"/>
            </a:solidFill>
            <a:prstDash val="solid"/>
            <a:round/>
            <a:headEnd type="none" w="sm" len="sm"/>
            <a:tailEnd type="none" w="sm" len="sm"/>
          </a:ln>
        </p:spPr>
      </p:cxnSp>
      <p:sp>
        <p:nvSpPr>
          <p:cNvPr id="63" name="Google Shape;63;p11"/>
          <p:cNvSpPr txBox="1">
            <a:spLocks noGrp="1"/>
          </p:cNvSpPr>
          <p:nvPr>
            <p:ph type="title" hasCustomPrompt="1"/>
          </p:nvPr>
        </p:nvSpPr>
        <p:spPr>
          <a:xfrm>
            <a:off x="853950" y="1304850"/>
            <a:ext cx="7436100" cy="15384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64" name="Google Shape;64;p11"/>
          <p:cNvSpPr txBox="1">
            <a:spLocks noGrp="1"/>
          </p:cNvSpPr>
          <p:nvPr>
            <p:ph type="body" idx="1"/>
          </p:nvPr>
        </p:nvSpPr>
        <p:spPr>
          <a:xfrm>
            <a:off x="853950" y="2919450"/>
            <a:ext cx="74361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65" name="Google Shape;65;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67" name="Google Shape;67;p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6"/>
        <p:cNvGrpSpPr/>
        <p:nvPr/>
      </p:nvGrpSpPr>
      <p:grpSpPr>
        <a:xfrm>
          <a:off x="0" y="0"/>
          <a:ext cx="0" cy="0"/>
          <a:chOff x="0" y="0"/>
          <a:chExt cx="0" cy="0"/>
        </a:xfrm>
      </p:grpSpPr>
      <p:cxnSp>
        <p:nvCxnSpPr>
          <p:cNvPr id="17" name="Google Shape;17;p3"/>
          <p:cNvCxnSpPr/>
          <p:nvPr/>
        </p:nvCxnSpPr>
        <p:spPr>
          <a:xfrm>
            <a:off x="425200" y="415650"/>
            <a:ext cx="8296800" cy="0"/>
          </a:xfrm>
          <a:prstGeom prst="straightConnector1">
            <a:avLst/>
          </a:prstGeom>
          <a:noFill/>
          <a:ln w="38100" cap="flat" cmpd="sng">
            <a:solidFill>
              <a:schemeClr val="lt1"/>
            </a:solidFill>
            <a:prstDash val="solid"/>
            <a:round/>
            <a:headEnd type="none" w="sm" len="sm"/>
            <a:tailEnd type="none" w="sm" len="sm"/>
          </a:ln>
        </p:spPr>
      </p:cxnSp>
      <p:cxnSp>
        <p:nvCxnSpPr>
          <p:cNvPr id="18" name="Google Shape;18;p3"/>
          <p:cNvCxnSpPr/>
          <p:nvPr/>
        </p:nvCxnSpPr>
        <p:spPr>
          <a:xfrm>
            <a:off x="425200" y="4740000"/>
            <a:ext cx="8296800" cy="0"/>
          </a:xfrm>
          <a:prstGeom prst="straightConnector1">
            <a:avLst/>
          </a:prstGeom>
          <a:noFill/>
          <a:ln w="19050" cap="flat" cmpd="sng">
            <a:solidFill>
              <a:schemeClr val="lt1"/>
            </a:solidFill>
            <a:prstDash val="solid"/>
            <a:round/>
            <a:headEnd type="none" w="sm" len="sm"/>
            <a:tailEnd type="none" w="sm" len="sm"/>
          </a:ln>
        </p:spPr>
      </p:cxnSp>
      <p:sp>
        <p:nvSpPr>
          <p:cNvPr id="19" name="Google Shape;19;p3"/>
          <p:cNvSpPr txBox="1">
            <a:spLocks noGrp="1"/>
          </p:cNvSpPr>
          <p:nvPr>
            <p:ph type="title"/>
          </p:nvPr>
        </p:nvSpPr>
        <p:spPr>
          <a:xfrm>
            <a:off x="406425" y="1806825"/>
            <a:ext cx="8296800" cy="15420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4800"/>
              <a:buNone/>
              <a:defRPr sz="4800">
                <a:solidFill>
                  <a:schemeClr val="lt1"/>
                </a:solidFill>
              </a:defRPr>
            </a:lvl1pPr>
            <a:lvl2pPr lvl="1" algn="ctr">
              <a:spcBef>
                <a:spcPts val="0"/>
              </a:spcBef>
              <a:spcAft>
                <a:spcPts val="0"/>
              </a:spcAft>
              <a:buClr>
                <a:schemeClr val="lt1"/>
              </a:buClr>
              <a:buSzPts val="4800"/>
              <a:buNone/>
              <a:defRPr sz="4800">
                <a:solidFill>
                  <a:schemeClr val="lt1"/>
                </a:solidFill>
              </a:defRPr>
            </a:lvl2pPr>
            <a:lvl3pPr lvl="2" algn="ctr">
              <a:spcBef>
                <a:spcPts val="0"/>
              </a:spcBef>
              <a:spcAft>
                <a:spcPts val="0"/>
              </a:spcAft>
              <a:buClr>
                <a:schemeClr val="lt1"/>
              </a:buClr>
              <a:buSzPts val="4800"/>
              <a:buNone/>
              <a:defRPr sz="4800">
                <a:solidFill>
                  <a:schemeClr val="lt1"/>
                </a:solidFill>
              </a:defRPr>
            </a:lvl3pPr>
            <a:lvl4pPr lvl="3" algn="ctr">
              <a:spcBef>
                <a:spcPts val="0"/>
              </a:spcBef>
              <a:spcAft>
                <a:spcPts val="0"/>
              </a:spcAft>
              <a:buClr>
                <a:schemeClr val="lt1"/>
              </a:buClr>
              <a:buSzPts val="4800"/>
              <a:buNone/>
              <a:defRPr sz="4800">
                <a:solidFill>
                  <a:schemeClr val="lt1"/>
                </a:solidFill>
              </a:defRPr>
            </a:lvl4pPr>
            <a:lvl5pPr lvl="4" algn="ctr">
              <a:spcBef>
                <a:spcPts val="0"/>
              </a:spcBef>
              <a:spcAft>
                <a:spcPts val="0"/>
              </a:spcAft>
              <a:buClr>
                <a:schemeClr val="lt1"/>
              </a:buClr>
              <a:buSzPts val="4800"/>
              <a:buNone/>
              <a:defRPr sz="4800">
                <a:solidFill>
                  <a:schemeClr val="lt1"/>
                </a:solidFill>
              </a:defRPr>
            </a:lvl5pPr>
            <a:lvl6pPr lvl="5" algn="ctr">
              <a:spcBef>
                <a:spcPts val="0"/>
              </a:spcBef>
              <a:spcAft>
                <a:spcPts val="0"/>
              </a:spcAft>
              <a:buClr>
                <a:schemeClr val="lt1"/>
              </a:buClr>
              <a:buSzPts val="4800"/>
              <a:buNone/>
              <a:defRPr sz="4800">
                <a:solidFill>
                  <a:schemeClr val="lt1"/>
                </a:solidFill>
              </a:defRPr>
            </a:lvl6pPr>
            <a:lvl7pPr lvl="6" algn="ctr">
              <a:spcBef>
                <a:spcPts val="0"/>
              </a:spcBef>
              <a:spcAft>
                <a:spcPts val="0"/>
              </a:spcAft>
              <a:buClr>
                <a:schemeClr val="lt1"/>
              </a:buClr>
              <a:buSzPts val="4800"/>
              <a:buNone/>
              <a:defRPr sz="4800">
                <a:solidFill>
                  <a:schemeClr val="lt1"/>
                </a:solidFill>
              </a:defRPr>
            </a:lvl7pPr>
            <a:lvl8pPr lvl="7" algn="ctr">
              <a:spcBef>
                <a:spcPts val="0"/>
              </a:spcBef>
              <a:spcAft>
                <a:spcPts val="0"/>
              </a:spcAft>
              <a:buClr>
                <a:schemeClr val="lt1"/>
              </a:buClr>
              <a:buSzPts val="4800"/>
              <a:buNone/>
              <a:defRPr sz="4800">
                <a:solidFill>
                  <a:schemeClr val="lt1"/>
                </a:solidFill>
              </a:defRPr>
            </a:lvl8pPr>
            <a:lvl9pPr lvl="8" algn="ctr">
              <a:spcBef>
                <a:spcPts val="0"/>
              </a:spcBef>
              <a:spcAft>
                <a:spcPts val="0"/>
              </a:spcAft>
              <a:buClr>
                <a:schemeClr val="lt1"/>
              </a:buClr>
              <a:buSzPts val="4800"/>
              <a:buNone/>
              <a:defRPr sz="4800">
                <a:solidFill>
                  <a:schemeClr val="lt1"/>
                </a:solidFill>
              </a:defRPr>
            </a:lvl9pPr>
          </a:lstStyle>
          <a:p>
            <a:endParaRPr/>
          </a:p>
        </p:txBody>
      </p:sp>
      <p:sp>
        <p:nvSpPr>
          <p:cNvPr id="20" name="Google Shape;20;p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cxnSp>
        <p:nvCxnSpPr>
          <p:cNvPr id="22" name="Google Shape;22;p4"/>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23" name="Google Shape;23;p4"/>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24" name="Google Shape;24;p4"/>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25" name="Google Shape;25;p4"/>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4"/>
          <p:cNvSpPr txBox="1">
            <a:spLocks noGrp="1"/>
          </p:cNvSpPr>
          <p:nvPr>
            <p:ph type="body" idx="1"/>
          </p:nvPr>
        </p:nvSpPr>
        <p:spPr>
          <a:xfrm>
            <a:off x="2410112" y="1595776"/>
            <a:ext cx="6321600" cy="3002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7" name="Google Shape;27;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
        <p:cNvGrpSpPr/>
        <p:nvPr/>
      </p:nvGrpSpPr>
      <p:grpSpPr>
        <a:xfrm>
          <a:off x="0" y="0"/>
          <a:ext cx="0" cy="0"/>
          <a:chOff x="0" y="0"/>
          <a:chExt cx="0" cy="0"/>
        </a:xfrm>
      </p:grpSpPr>
      <p:cxnSp>
        <p:nvCxnSpPr>
          <p:cNvPr id="29" name="Google Shape;29;p5"/>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30" name="Google Shape;30;p5"/>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31" name="Google Shape;31;p5"/>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32" name="Google Shape;32;p5"/>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3" name="Google Shape;33;p5"/>
          <p:cNvSpPr txBox="1">
            <a:spLocks noGrp="1"/>
          </p:cNvSpPr>
          <p:nvPr>
            <p:ph type="body" idx="1"/>
          </p:nvPr>
        </p:nvSpPr>
        <p:spPr>
          <a:xfrm>
            <a:off x="2400303" y="1602675"/>
            <a:ext cx="3071400" cy="3002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5"/>
          <p:cNvSpPr txBox="1">
            <a:spLocks noGrp="1"/>
          </p:cNvSpPr>
          <p:nvPr>
            <p:ph type="body" idx="2"/>
          </p:nvPr>
        </p:nvSpPr>
        <p:spPr>
          <a:xfrm>
            <a:off x="5650572" y="1602675"/>
            <a:ext cx="3071400" cy="3002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 name="Google Shape;35;p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8" name="Google Shape;38;p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9"/>
        <p:cNvGrpSpPr/>
        <p:nvPr/>
      </p:nvGrpSpPr>
      <p:grpSpPr>
        <a:xfrm>
          <a:off x="0" y="0"/>
          <a:ext cx="0" cy="0"/>
          <a:chOff x="0" y="0"/>
          <a:chExt cx="0" cy="0"/>
        </a:xfrm>
      </p:grpSpPr>
      <p:cxnSp>
        <p:nvCxnSpPr>
          <p:cNvPr id="40" name="Google Shape;40;p7"/>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41" name="Google Shape;41;p7"/>
          <p:cNvSpPr txBox="1">
            <a:spLocks noGrp="1"/>
          </p:cNvSpPr>
          <p:nvPr>
            <p:ph type="title"/>
          </p:nvPr>
        </p:nvSpPr>
        <p:spPr>
          <a:xfrm>
            <a:off x="319500" y="936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2" name="Google Shape;42;p7"/>
          <p:cNvSpPr txBox="1">
            <a:spLocks noGrp="1"/>
          </p:cNvSpPr>
          <p:nvPr>
            <p:ph type="body" idx="1"/>
          </p:nvPr>
        </p:nvSpPr>
        <p:spPr>
          <a:xfrm>
            <a:off x="319500" y="1846804"/>
            <a:ext cx="2808000" cy="28062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3" name="Google Shape;43;p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44"/>
        <p:cNvGrpSpPr/>
        <p:nvPr/>
      </p:nvGrpSpPr>
      <p:grpSpPr>
        <a:xfrm>
          <a:off x="0" y="0"/>
          <a:ext cx="0" cy="0"/>
          <a:chOff x="0" y="0"/>
          <a:chExt cx="0" cy="0"/>
        </a:xfrm>
      </p:grpSpPr>
      <p:cxnSp>
        <p:nvCxnSpPr>
          <p:cNvPr id="45" name="Google Shape;45;p8"/>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46" name="Google Shape;46;p8"/>
          <p:cNvSpPr txBox="1">
            <a:spLocks noGrp="1"/>
          </p:cNvSpPr>
          <p:nvPr>
            <p:ph type="title"/>
          </p:nvPr>
        </p:nvSpPr>
        <p:spPr>
          <a:xfrm>
            <a:off x="283103" y="712141"/>
            <a:ext cx="6244200" cy="38355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47" name="Google Shape;47;p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
        <p:cNvGrpSpPr/>
        <p:nvPr/>
      </p:nvGrpSpPr>
      <p:grpSpPr>
        <a:xfrm>
          <a:off x="0" y="0"/>
          <a:ext cx="0" cy="0"/>
          <a:chOff x="0" y="0"/>
          <a:chExt cx="0" cy="0"/>
        </a:xfrm>
      </p:grpSpPr>
      <p:sp>
        <p:nvSpPr>
          <p:cNvPr id="49" name="Google Shape;49;p9"/>
          <p:cNvSpPr/>
          <p:nvPr/>
        </p:nvSpPr>
        <p:spPr>
          <a:xfrm>
            <a:off x="4572000" y="1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 name="Google Shape;50;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51" name="Google Shape;51;p9"/>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dk1"/>
              </a:buClr>
              <a:buSzPts val="3600"/>
              <a:buNone/>
              <a:defRPr sz="3600">
                <a:solidFill>
                  <a:schemeClr val="dk1"/>
                </a:solidFill>
              </a:defRPr>
            </a:lvl1pPr>
            <a:lvl2pPr lvl="1" algn="ctr">
              <a:spcBef>
                <a:spcPts val="0"/>
              </a:spcBef>
              <a:spcAft>
                <a:spcPts val="0"/>
              </a:spcAft>
              <a:buClr>
                <a:schemeClr val="dk1"/>
              </a:buClr>
              <a:buSzPts val="3600"/>
              <a:buNone/>
              <a:defRPr sz="3600">
                <a:solidFill>
                  <a:schemeClr val="dk1"/>
                </a:solidFill>
              </a:defRPr>
            </a:lvl2pPr>
            <a:lvl3pPr lvl="2" algn="ctr">
              <a:spcBef>
                <a:spcPts val="0"/>
              </a:spcBef>
              <a:spcAft>
                <a:spcPts val="0"/>
              </a:spcAft>
              <a:buClr>
                <a:schemeClr val="dk1"/>
              </a:buClr>
              <a:buSzPts val="3600"/>
              <a:buNone/>
              <a:defRPr sz="3600">
                <a:solidFill>
                  <a:schemeClr val="dk1"/>
                </a:solidFill>
              </a:defRPr>
            </a:lvl3pPr>
            <a:lvl4pPr lvl="3" algn="ctr">
              <a:spcBef>
                <a:spcPts val="0"/>
              </a:spcBef>
              <a:spcAft>
                <a:spcPts val="0"/>
              </a:spcAft>
              <a:buClr>
                <a:schemeClr val="dk1"/>
              </a:buClr>
              <a:buSzPts val="3600"/>
              <a:buNone/>
              <a:defRPr sz="3600">
                <a:solidFill>
                  <a:schemeClr val="dk1"/>
                </a:solidFill>
              </a:defRPr>
            </a:lvl4pPr>
            <a:lvl5pPr lvl="4" algn="ctr">
              <a:spcBef>
                <a:spcPts val="0"/>
              </a:spcBef>
              <a:spcAft>
                <a:spcPts val="0"/>
              </a:spcAft>
              <a:buClr>
                <a:schemeClr val="dk1"/>
              </a:buClr>
              <a:buSzPts val="3600"/>
              <a:buNone/>
              <a:defRPr sz="3600">
                <a:solidFill>
                  <a:schemeClr val="dk1"/>
                </a:solidFill>
              </a:defRPr>
            </a:lvl5pPr>
            <a:lvl6pPr lvl="5" algn="ctr">
              <a:spcBef>
                <a:spcPts val="0"/>
              </a:spcBef>
              <a:spcAft>
                <a:spcPts val="0"/>
              </a:spcAft>
              <a:buClr>
                <a:schemeClr val="dk1"/>
              </a:buClr>
              <a:buSzPts val="3600"/>
              <a:buNone/>
              <a:defRPr sz="3600">
                <a:solidFill>
                  <a:schemeClr val="dk1"/>
                </a:solidFill>
              </a:defRPr>
            </a:lvl6pPr>
            <a:lvl7pPr lvl="6" algn="ctr">
              <a:spcBef>
                <a:spcPts val="0"/>
              </a:spcBef>
              <a:spcAft>
                <a:spcPts val="0"/>
              </a:spcAft>
              <a:buClr>
                <a:schemeClr val="dk1"/>
              </a:buClr>
              <a:buSzPts val="3600"/>
              <a:buNone/>
              <a:defRPr sz="3600">
                <a:solidFill>
                  <a:schemeClr val="dk1"/>
                </a:solidFill>
              </a:defRPr>
            </a:lvl7pPr>
            <a:lvl8pPr lvl="7" algn="ctr">
              <a:spcBef>
                <a:spcPts val="0"/>
              </a:spcBef>
              <a:spcAft>
                <a:spcPts val="0"/>
              </a:spcAft>
              <a:buClr>
                <a:schemeClr val="dk1"/>
              </a:buClr>
              <a:buSzPts val="3600"/>
              <a:buNone/>
              <a:defRPr sz="3600">
                <a:solidFill>
                  <a:schemeClr val="dk1"/>
                </a:solidFill>
              </a:defRPr>
            </a:lvl8pPr>
            <a:lvl9pPr lvl="8" algn="ctr">
              <a:spcBef>
                <a:spcPts val="0"/>
              </a:spcBef>
              <a:spcAft>
                <a:spcPts val="0"/>
              </a:spcAft>
              <a:buClr>
                <a:schemeClr val="dk1"/>
              </a:buClr>
              <a:buSzPts val="3600"/>
              <a:buNone/>
              <a:defRPr sz="3600">
                <a:solidFill>
                  <a:schemeClr val="dk1"/>
                </a:solidFill>
              </a:defRPr>
            </a:lvl9pPr>
          </a:lstStyle>
          <a:p>
            <a:endParaRPr/>
          </a:p>
        </p:txBody>
      </p:sp>
      <p:sp>
        <p:nvSpPr>
          <p:cNvPr id="52" name="Google Shape;52;p9"/>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3" name="Google Shape;5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54" name="Google Shape;54;p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5"/>
        <p:cNvGrpSpPr/>
        <p:nvPr/>
      </p:nvGrpSpPr>
      <p:grpSpPr>
        <a:xfrm>
          <a:off x="0" y="0"/>
          <a:ext cx="0" cy="0"/>
          <a:chOff x="0" y="0"/>
          <a:chExt cx="0" cy="0"/>
        </a:xfrm>
      </p:grpSpPr>
      <p:cxnSp>
        <p:nvCxnSpPr>
          <p:cNvPr id="56" name="Google Shape;56;p10"/>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57" name="Google Shape;57;p10"/>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58" name="Google Shape;58;p10"/>
          <p:cNvSpPr txBox="1">
            <a:spLocks noGrp="1"/>
          </p:cNvSpPr>
          <p:nvPr>
            <p:ph type="body" idx="1"/>
          </p:nvPr>
        </p:nvSpPr>
        <p:spPr>
          <a:xfrm>
            <a:off x="328017" y="4226025"/>
            <a:ext cx="8388600" cy="3936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59" name="Google Shape;59;p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wiss-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400250" y="575950"/>
            <a:ext cx="6321600" cy="635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2410112" y="1595776"/>
            <a:ext cx="6321600" cy="3002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9.jpg"/><Relationship Id="rId11" Type="http://schemas.openxmlformats.org/officeDocument/2006/relationships/image" Target="../media/image14.png"/><Relationship Id="rId5" Type="http://schemas.openxmlformats.org/officeDocument/2006/relationships/image" Target="../media/image8.jpg"/><Relationship Id="rId10" Type="http://schemas.openxmlformats.org/officeDocument/2006/relationships/image" Target="../media/image13.png"/><Relationship Id="rId4" Type="http://schemas.openxmlformats.org/officeDocument/2006/relationships/image" Target="../media/image7.jp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3"/>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rmAutofit fontScale="90000"/>
          </a:bodyPr>
          <a:lstStyle/>
          <a:p>
            <a:pPr marL="762000" marR="762000" lvl="0" indent="0" algn="l" rtl="0">
              <a:spcBef>
                <a:spcPts val="0"/>
              </a:spcBef>
              <a:spcAft>
                <a:spcPts val="0"/>
              </a:spcAft>
              <a:buClr>
                <a:schemeClr val="dk1"/>
              </a:buClr>
              <a:buSzPct val="40325"/>
              <a:buFont typeface="Arial"/>
              <a:buNone/>
            </a:pPr>
            <a:r>
              <a:rPr lang="en" sz="2455">
                <a:solidFill>
                  <a:srgbClr val="444444"/>
                </a:solidFill>
                <a:highlight>
                  <a:srgbClr val="FFFFFF"/>
                </a:highlight>
              </a:rPr>
              <a:t>Lesbians, loneliness, and love: </a:t>
            </a:r>
            <a:endParaRPr sz="2455">
              <a:solidFill>
                <a:srgbClr val="444444"/>
              </a:solidFill>
              <a:highlight>
                <a:srgbClr val="FFFFFF"/>
              </a:highlight>
            </a:endParaRPr>
          </a:p>
          <a:p>
            <a:pPr marL="762000" marR="762000" lvl="0" indent="0" algn="l" rtl="0">
              <a:spcBef>
                <a:spcPts val="0"/>
              </a:spcBef>
              <a:spcAft>
                <a:spcPts val="0"/>
              </a:spcAft>
              <a:buClr>
                <a:schemeClr val="dk1"/>
              </a:buClr>
              <a:buSzPct val="40325"/>
              <a:buFont typeface="Arial"/>
              <a:buNone/>
            </a:pPr>
            <a:r>
              <a:rPr lang="en" sz="2455">
                <a:solidFill>
                  <a:srgbClr val="444444"/>
                </a:solidFill>
                <a:highlight>
                  <a:srgbClr val="FFFFFF"/>
                </a:highlight>
              </a:rPr>
              <a:t>challenging robotic pornographic culture</a:t>
            </a:r>
            <a:endParaRPr sz="2455">
              <a:solidFill>
                <a:srgbClr val="444444"/>
              </a:solidFill>
              <a:highlight>
                <a:srgbClr val="FFFFFF"/>
              </a:highlight>
            </a:endParaRPr>
          </a:p>
          <a:p>
            <a:pPr marL="762000" marR="762000" lvl="0" indent="0" algn="l" rtl="0">
              <a:spcBef>
                <a:spcPts val="0"/>
              </a:spcBef>
              <a:spcAft>
                <a:spcPts val="0"/>
              </a:spcAft>
              <a:buClr>
                <a:schemeClr val="dk1"/>
              </a:buClr>
              <a:buSzPct val="40325"/>
              <a:buFont typeface="Arial"/>
              <a:buNone/>
            </a:pPr>
            <a:endParaRPr sz="2455">
              <a:solidFill>
                <a:srgbClr val="444444"/>
              </a:solidFill>
              <a:highlight>
                <a:srgbClr val="FFFFFF"/>
              </a:highlight>
            </a:endParaRPr>
          </a:p>
          <a:p>
            <a:pPr marL="762000" marR="762000" lvl="0" indent="0" algn="l" rtl="0">
              <a:lnSpc>
                <a:spcPct val="170454"/>
              </a:lnSpc>
              <a:spcBef>
                <a:spcPts val="0"/>
              </a:spcBef>
              <a:spcAft>
                <a:spcPts val="0"/>
              </a:spcAft>
              <a:buClr>
                <a:schemeClr val="dk1"/>
              </a:buClr>
              <a:buSzPct val="50639"/>
              <a:buFont typeface="Arial"/>
              <a:buNone/>
            </a:pPr>
            <a:r>
              <a:rPr lang="en" sz="1954">
                <a:solidFill>
                  <a:srgbClr val="444444"/>
                </a:solidFill>
                <a:highlight>
                  <a:srgbClr val="FFFFFF"/>
                </a:highlight>
              </a:rPr>
              <a:t>Kathleen Richardson</a:t>
            </a:r>
            <a:endParaRPr sz="1954">
              <a:solidFill>
                <a:srgbClr val="444444"/>
              </a:solidFill>
              <a:highlight>
                <a:srgbClr val="FFFFFF"/>
              </a:highlight>
            </a:endParaRPr>
          </a:p>
          <a:p>
            <a:pPr marL="0" lvl="0" indent="0" algn="l" rtl="0">
              <a:spcBef>
                <a:spcPts val="1500"/>
              </a:spcBef>
              <a:spcAft>
                <a:spcPts val="0"/>
              </a:spcAft>
              <a:buNone/>
            </a:pPr>
            <a:endParaRPr/>
          </a:p>
        </p:txBody>
      </p:sp>
      <p:pic>
        <p:nvPicPr>
          <p:cNvPr id="73" name="Google Shape;73;p13"/>
          <p:cNvPicPr preferRelativeResize="0"/>
          <p:nvPr/>
        </p:nvPicPr>
        <p:blipFill>
          <a:blip r:embed="rId3">
            <a:alphaModFix/>
          </a:blip>
          <a:stretch>
            <a:fillRect/>
          </a:stretch>
        </p:blipFill>
        <p:spPr>
          <a:xfrm>
            <a:off x="3285573" y="2721725"/>
            <a:ext cx="1378800" cy="18814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2"/>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interpersonal relationships</a:t>
            </a:r>
            <a:endParaRPr/>
          </a:p>
        </p:txBody>
      </p:sp>
      <p:sp>
        <p:nvSpPr>
          <p:cNvPr id="153" name="Google Shape;153;p22"/>
          <p:cNvSpPr txBox="1">
            <a:spLocks noGrp="1"/>
          </p:cNvSpPr>
          <p:nvPr>
            <p:ph type="body" idx="1"/>
          </p:nvPr>
        </p:nvSpPr>
        <p:spPr>
          <a:xfrm>
            <a:off x="2410112" y="1595776"/>
            <a:ext cx="6321600" cy="30024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en">
                <a:latin typeface="Raleway"/>
                <a:ea typeface="Raleway"/>
                <a:cs typeface="Raleway"/>
                <a:sym typeface="Raleway"/>
              </a:rPr>
              <a:t>Relationships based on give-and-take </a:t>
            </a:r>
            <a:endParaRPr>
              <a:latin typeface="Raleway"/>
              <a:ea typeface="Raleway"/>
              <a:cs typeface="Raleway"/>
              <a:sym typeface="Raleway"/>
            </a:endParaRPr>
          </a:p>
          <a:p>
            <a:pPr marL="0" lvl="0" indent="0" algn="l" rtl="0">
              <a:spcBef>
                <a:spcPts val="1200"/>
              </a:spcBef>
              <a:spcAft>
                <a:spcPts val="0"/>
              </a:spcAft>
              <a:buNone/>
            </a:pPr>
            <a:r>
              <a:rPr lang="en">
                <a:latin typeface="Raleway"/>
                <a:ea typeface="Raleway"/>
                <a:cs typeface="Raleway"/>
                <a:sym typeface="Raleway"/>
              </a:rPr>
              <a:t>Responsiveness to the other</a:t>
            </a:r>
            <a:endParaRPr>
              <a:latin typeface="Raleway"/>
              <a:ea typeface="Raleway"/>
              <a:cs typeface="Raleway"/>
              <a:sym typeface="Raleway"/>
            </a:endParaRPr>
          </a:p>
          <a:p>
            <a:pPr marL="0" lvl="0" indent="0" algn="l" rtl="0">
              <a:spcBef>
                <a:spcPts val="1200"/>
              </a:spcBef>
              <a:spcAft>
                <a:spcPts val="0"/>
              </a:spcAft>
              <a:buNone/>
            </a:pPr>
            <a:r>
              <a:rPr lang="en">
                <a:latin typeface="Raleway"/>
                <a:ea typeface="Raleway"/>
                <a:cs typeface="Raleway"/>
                <a:sym typeface="Raleway"/>
              </a:rPr>
              <a:t>Differentiation of self from other (separate but connected)</a:t>
            </a:r>
            <a:endParaRPr>
              <a:latin typeface="Raleway"/>
              <a:ea typeface="Raleway"/>
              <a:cs typeface="Raleway"/>
              <a:sym typeface="Raleway"/>
            </a:endParaRPr>
          </a:p>
          <a:p>
            <a:pPr marL="0" lvl="0" indent="0" algn="l" rtl="0">
              <a:spcBef>
                <a:spcPts val="1200"/>
              </a:spcBef>
              <a:spcAft>
                <a:spcPts val="0"/>
              </a:spcAft>
              <a:buNone/>
            </a:pPr>
            <a:r>
              <a:rPr lang="en">
                <a:latin typeface="Raleway"/>
                <a:ea typeface="Raleway"/>
                <a:cs typeface="Raleway"/>
                <a:sym typeface="Raleway"/>
              </a:rPr>
              <a:t>Empathy (ability to recognise the thoughts, feelings of others and respond appropriately)</a:t>
            </a:r>
            <a:endParaRPr>
              <a:latin typeface="Raleway"/>
              <a:ea typeface="Raleway"/>
              <a:cs typeface="Raleway"/>
              <a:sym typeface="Raleway"/>
            </a:endParaRPr>
          </a:p>
          <a:p>
            <a:pPr marL="0" lvl="0" indent="0" algn="l" rtl="0">
              <a:spcBef>
                <a:spcPts val="1200"/>
              </a:spcBef>
              <a:spcAft>
                <a:spcPts val="0"/>
              </a:spcAft>
              <a:buNone/>
            </a:pPr>
            <a:r>
              <a:rPr lang="en">
                <a:latin typeface="Raleway"/>
                <a:ea typeface="Raleway"/>
                <a:cs typeface="Raleway"/>
                <a:sym typeface="Raleway"/>
              </a:rPr>
              <a:t>Emotional regulation - ability to regulate one’s emotions</a:t>
            </a:r>
            <a:endParaRPr>
              <a:latin typeface="Raleway"/>
              <a:ea typeface="Raleway"/>
              <a:cs typeface="Raleway"/>
              <a:sym typeface="Raleway"/>
            </a:endParaRPr>
          </a:p>
          <a:p>
            <a:pPr marL="0" lvl="0" indent="0" algn="l" rtl="0">
              <a:spcBef>
                <a:spcPts val="1200"/>
              </a:spcBef>
              <a:spcAft>
                <a:spcPts val="0"/>
              </a:spcAft>
              <a:buNone/>
            </a:pPr>
            <a:r>
              <a:rPr lang="en">
                <a:latin typeface="Raleway"/>
                <a:ea typeface="Raleway"/>
                <a:cs typeface="Raleway"/>
                <a:sym typeface="Raleway"/>
              </a:rPr>
              <a:t>Bodily regulation - regulation through interpersonal interaction</a:t>
            </a:r>
            <a:endParaRPr>
              <a:latin typeface="Raleway"/>
              <a:ea typeface="Raleway"/>
              <a:cs typeface="Raleway"/>
              <a:sym typeface="Raleway"/>
            </a:endParaRPr>
          </a:p>
          <a:p>
            <a:pPr marL="0" lvl="0" indent="0" algn="l" rtl="0">
              <a:spcBef>
                <a:spcPts val="1200"/>
              </a:spcBef>
              <a:spcAft>
                <a:spcPts val="1200"/>
              </a:spcAft>
              <a:buNone/>
            </a:pPr>
            <a:endParaRPr>
              <a:latin typeface="Raleway"/>
              <a:ea typeface="Raleway"/>
              <a:cs typeface="Raleway"/>
              <a:sym typeface="Raleway"/>
            </a:endParaRPr>
          </a:p>
        </p:txBody>
      </p:sp>
      <p:pic>
        <p:nvPicPr>
          <p:cNvPr id="154" name="Google Shape;154;p22"/>
          <p:cNvPicPr preferRelativeResize="0"/>
          <p:nvPr/>
        </p:nvPicPr>
        <p:blipFill>
          <a:blip r:embed="rId3">
            <a:alphaModFix/>
          </a:blip>
          <a:stretch>
            <a:fillRect/>
          </a:stretch>
        </p:blipFill>
        <p:spPr>
          <a:xfrm>
            <a:off x="-2" y="3057698"/>
            <a:ext cx="2236850" cy="1488550"/>
          </a:xfrm>
          <a:prstGeom prst="rect">
            <a:avLst/>
          </a:prstGeom>
          <a:noFill/>
          <a:ln>
            <a:noFill/>
          </a:ln>
        </p:spPr>
      </p:pic>
      <p:pic>
        <p:nvPicPr>
          <p:cNvPr id="155" name="Google Shape;155;p22"/>
          <p:cNvPicPr preferRelativeResize="0"/>
          <p:nvPr/>
        </p:nvPicPr>
        <p:blipFill>
          <a:blip r:embed="rId4">
            <a:alphaModFix/>
          </a:blip>
          <a:stretch>
            <a:fillRect/>
          </a:stretch>
        </p:blipFill>
        <p:spPr>
          <a:xfrm>
            <a:off x="0" y="1357500"/>
            <a:ext cx="2236848" cy="78868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3"/>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robots/Politics of Dissociation</a:t>
            </a:r>
            <a:endParaRPr/>
          </a:p>
        </p:txBody>
      </p:sp>
      <p:sp>
        <p:nvSpPr>
          <p:cNvPr id="161" name="Google Shape;161;p23"/>
          <p:cNvSpPr txBox="1">
            <a:spLocks noGrp="1"/>
          </p:cNvSpPr>
          <p:nvPr>
            <p:ph type="body" idx="1"/>
          </p:nvPr>
        </p:nvSpPr>
        <p:spPr>
          <a:xfrm>
            <a:off x="2410112" y="1595776"/>
            <a:ext cx="6321600" cy="3002400"/>
          </a:xfrm>
          <a:prstGeom prst="rect">
            <a:avLst/>
          </a:prstGeom>
        </p:spPr>
        <p:txBody>
          <a:bodyPr spcFirstLastPara="1" wrap="square" lIns="91425" tIns="91425" rIns="91425" bIns="91425" anchor="t" anchorCtr="0">
            <a:normAutofit fontScale="92500" lnSpcReduction="20000"/>
          </a:bodyPr>
          <a:lstStyle/>
          <a:p>
            <a:pPr marL="0" lvl="0" indent="0" algn="l" rtl="0">
              <a:lnSpc>
                <a:spcPct val="131250"/>
              </a:lnSpc>
              <a:spcBef>
                <a:spcPts val="0"/>
              </a:spcBef>
              <a:spcAft>
                <a:spcPts val="0"/>
              </a:spcAft>
              <a:buNone/>
            </a:pPr>
            <a:endParaRPr sz="1900">
              <a:solidFill>
                <a:srgbClr val="343434"/>
              </a:solidFill>
              <a:highlight>
                <a:srgbClr val="FFFFFF"/>
              </a:highlight>
              <a:latin typeface="Roboto"/>
              <a:ea typeface="Roboto"/>
              <a:cs typeface="Roboto"/>
              <a:sym typeface="Roboto"/>
            </a:endParaRPr>
          </a:p>
          <a:p>
            <a:pPr marL="0" lvl="0" indent="0" algn="l" rtl="0">
              <a:lnSpc>
                <a:spcPct val="131250"/>
              </a:lnSpc>
              <a:spcBef>
                <a:spcPts val="400"/>
              </a:spcBef>
              <a:spcAft>
                <a:spcPts val="0"/>
              </a:spcAft>
              <a:buNone/>
            </a:pPr>
            <a:endParaRPr sz="1900">
              <a:solidFill>
                <a:srgbClr val="343434"/>
              </a:solidFill>
              <a:highlight>
                <a:srgbClr val="FFFFFF"/>
              </a:highlight>
              <a:latin typeface="Roboto"/>
              <a:ea typeface="Roboto"/>
              <a:cs typeface="Roboto"/>
              <a:sym typeface="Roboto"/>
            </a:endParaRPr>
          </a:p>
          <a:p>
            <a:pPr marL="0" lvl="0" indent="0" algn="l" rtl="0">
              <a:lnSpc>
                <a:spcPct val="131250"/>
              </a:lnSpc>
              <a:spcBef>
                <a:spcPts val="400"/>
              </a:spcBef>
              <a:spcAft>
                <a:spcPts val="0"/>
              </a:spcAft>
              <a:buNone/>
            </a:pPr>
            <a:r>
              <a:rPr lang="en" sz="1900">
                <a:solidFill>
                  <a:srgbClr val="343434"/>
                </a:solidFill>
                <a:highlight>
                  <a:srgbClr val="FFFFFF"/>
                </a:highlight>
                <a:latin typeface="Roboto"/>
                <a:ea typeface="Roboto"/>
                <a:cs typeface="Roboto"/>
                <a:sym typeface="Roboto"/>
              </a:rPr>
              <a:t>Depersonalization/ Derealization Disorder</a:t>
            </a:r>
            <a:endParaRPr sz="1900">
              <a:solidFill>
                <a:srgbClr val="343434"/>
              </a:solidFill>
              <a:highlight>
                <a:srgbClr val="FFFFFF"/>
              </a:highlight>
              <a:latin typeface="Roboto"/>
              <a:ea typeface="Roboto"/>
              <a:cs typeface="Roboto"/>
              <a:sym typeface="Roboto"/>
            </a:endParaRPr>
          </a:p>
          <a:p>
            <a:pPr marL="457200" lvl="0" indent="-299085" algn="l" rtl="0">
              <a:spcBef>
                <a:spcPts val="400"/>
              </a:spcBef>
              <a:spcAft>
                <a:spcPts val="0"/>
              </a:spcAft>
              <a:buClr>
                <a:srgbClr val="444444"/>
              </a:buClr>
              <a:buSzPct val="100000"/>
              <a:buFont typeface="Roboto"/>
              <a:buChar char="●"/>
            </a:pPr>
            <a:r>
              <a:rPr lang="en" sz="1200">
                <a:solidFill>
                  <a:srgbClr val="444444"/>
                </a:solidFill>
                <a:highlight>
                  <a:srgbClr val="FFFFFF"/>
                </a:highlight>
                <a:latin typeface="Roboto"/>
                <a:ea typeface="Roboto"/>
                <a:cs typeface="Roboto"/>
                <a:sym typeface="Roboto"/>
              </a:rPr>
              <a:t>Depersonalization – experiences of unreality or detachment from one’s mind, self or body. People may feel as if they are outside their bodies and watching events happening to them.</a:t>
            </a:r>
            <a:endParaRPr sz="1200">
              <a:solidFill>
                <a:srgbClr val="444444"/>
              </a:solidFill>
              <a:highlight>
                <a:srgbClr val="FFFFFF"/>
              </a:highlight>
              <a:latin typeface="Roboto"/>
              <a:ea typeface="Roboto"/>
              <a:cs typeface="Roboto"/>
              <a:sym typeface="Roboto"/>
            </a:endParaRPr>
          </a:p>
          <a:p>
            <a:pPr marL="457200" lvl="0" indent="-299085" algn="l" rtl="0">
              <a:spcBef>
                <a:spcPts val="0"/>
              </a:spcBef>
              <a:spcAft>
                <a:spcPts val="0"/>
              </a:spcAft>
              <a:buClr>
                <a:srgbClr val="444444"/>
              </a:buClr>
              <a:buSzPct val="100000"/>
              <a:buFont typeface="Roboto"/>
              <a:buChar char="●"/>
            </a:pPr>
            <a:r>
              <a:rPr lang="en" sz="1200">
                <a:solidFill>
                  <a:srgbClr val="444444"/>
                </a:solidFill>
                <a:highlight>
                  <a:srgbClr val="FFFFFF"/>
                </a:highlight>
                <a:latin typeface="Roboto"/>
                <a:ea typeface="Roboto"/>
                <a:cs typeface="Roboto"/>
                <a:sym typeface="Roboto"/>
              </a:rPr>
              <a:t>Derealization – experiences of unreality or detachment from one’s surroundings. People may feel as if things and people in the world around them are not real.</a:t>
            </a:r>
            <a:endParaRPr sz="1200">
              <a:solidFill>
                <a:srgbClr val="444444"/>
              </a:solidFill>
              <a:highlight>
                <a:srgbClr val="FFFFFF"/>
              </a:highlight>
              <a:latin typeface="Roboto"/>
              <a:ea typeface="Roboto"/>
              <a:cs typeface="Roboto"/>
              <a:sym typeface="Roboto"/>
            </a:endParaRPr>
          </a:p>
          <a:p>
            <a:pPr marL="0" lvl="0" indent="0" algn="l" rtl="0">
              <a:lnSpc>
                <a:spcPct val="131250"/>
              </a:lnSpc>
              <a:spcBef>
                <a:spcPts val="1800"/>
              </a:spcBef>
              <a:spcAft>
                <a:spcPts val="0"/>
              </a:spcAft>
              <a:buNone/>
            </a:pPr>
            <a:endParaRPr sz="2400">
              <a:solidFill>
                <a:srgbClr val="343434"/>
              </a:solidFill>
              <a:highlight>
                <a:srgbClr val="FFFFFF"/>
              </a:highlight>
              <a:latin typeface="Roboto"/>
              <a:ea typeface="Roboto"/>
              <a:cs typeface="Roboto"/>
              <a:sym typeface="Roboto"/>
            </a:endParaRPr>
          </a:p>
          <a:p>
            <a:pPr marL="0" lvl="0" indent="0" algn="l" rtl="0">
              <a:lnSpc>
                <a:spcPct val="131250"/>
              </a:lnSpc>
              <a:spcBef>
                <a:spcPts val="400"/>
              </a:spcBef>
              <a:spcAft>
                <a:spcPts val="400"/>
              </a:spcAft>
              <a:buClr>
                <a:schemeClr val="dk2"/>
              </a:buClr>
              <a:buSzPct val="45833"/>
              <a:buFont typeface="Arial"/>
              <a:buNone/>
            </a:pPr>
            <a:endParaRPr sz="2400">
              <a:solidFill>
                <a:srgbClr val="343434"/>
              </a:solidFill>
              <a:highlight>
                <a:srgbClr val="FFFFFF"/>
              </a:highlight>
              <a:latin typeface="Roboto"/>
              <a:ea typeface="Roboto"/>
              <a:cs typeface="Roboto"/>
              <a:sym typeface="Roboto"/>
            </a:endParaRPr>
          </a:p>
        </p:txBody>
      </p:sp>
      <p:pic>
        <p:nvPicPr>
          <p:cNvPr id="162" name="Google Shape;162;p23"/>
          <p:cNvPicPr preferRelativeResize="0"/>
          <p:nvPr/>
        </p:nvPicPr>
        <p:blipFill>
          <a:blip r:embed="rId3">
            <a:alphaModFix/>
          </a:blip>
          <a:stretch>
            <a:fillRect/>
          </a:stretch>
        </p:blipFill>
        <p:spPr>
          <a:xfrm>
            <a:off x="73900" y="3410438"/>
            <a:ext cx="2410100" cy="1349653"/>
          </a:xfrm>
          <a:prstGeom prst="rect">
            <a:avLst/>
          </a:prstGeom>
          <a:noFill/>
          <a:ln>
            <a:noFill/>
          </a:ln>
        </p:spPr>
      </p:pic>
      <p:pic>
        <p:nvPicPr>
          <p:cNvPr id="163" name="Google Shape;163;p23"/>
          <p:cNvPicPr preferRelativeResize="0"/>
          <p:nvPr/>
        </p:nvPicPr>
        <p:blipFill>
          <a:blip r:embed="rId4">
            <a:alphaModFix/>
          </a:blip>
          <a:stretch>
            <a:fillRect/>
          </a:stretch>
        </p:blipFill>
        <p:spPr>
          <a:xfrm>
            <a:off x="817513" y="2177525"/>
            <a:ext cx="1039650" cy="1053625"/>
          </a:xfrm>
          <a:prstGeom prst="rect">
            <a:avLst/>
          </a:prstGeom>
          <a:noFill/>
          <a:ln>
            <a:noFill/>
          </a:ln>
        </p:spPr>
      </p:pic>
      <p:pic>
        <p:nvPicPr>
          <p:cNvPr id="164" name="Google Shape;164;p23"/>
          <p:cNvPicPr preferRelativeResize="0"/>
          <p:nvPr/>
        </p:nvPicPr>
        <p:blipFill>
          <a:blip r:embed="rId5">
            <a:alphaModFix/>
          </a:blip>
          <a:stretch>
            <a:fillRect/>
          </a:stretch>
        </p:blipFill>
        <p:spPr>
          <a:xfrm>
            <a:off x="274426" y="802475"/>
            <a:ext cx="2125826" cy="1195749"/>
          </a:xfrm>
          <a:prstGeom prst="rect">
            <a:avLst/>
          </a:prstGeom>
          <a:noFill/>
          <a:ln>
            <a:noFill/>
          </a:ln>
        </p:spPr>
      </p:pic>
      <p:pic>
        <p:nvPicPr>
          <p:cNvPr id="165" name="Google Shape;165;p23"/>
          <p:cNvPicPr preferRelativeResize="0"/>
          <p:nvPr/>
        </p:nvPicPr>
        <p:blipFill>
          <a:blip r:embed="rId6">
            <a:alphaModFix/>
          </a:blip>
          <a:stretch>
            <a:fillRect/>
          </a:stretch>
        </p:blipFill>
        <p:spPr>
          <a:xfrm>
            <a:off x="3268825" y="3737847"/>
            <a:ext cx="5175874" cy="860325"/>
          </a:xfrm>
          <a:prstGeom prst="rect">
            <a:avLst/>
          </a:prstGeom>
          <a:noFill/>
          <a:ln>
            <a:noFill/>
          </a:ln>
        </p:spPr>
      </p:pic>
      <p:pic>
        <p:nvPicPr>
          <p:cNvPr id="166" name="Google Shape;166;p23"/>
          <p:cNvPicPr preferRelativeResize="0"/>
          <p:nvPr/>
        </p:nvPicPr>
        <p:blipFill>
          <a:blip r:embed="rId7">
            <a:alphaModFix/>
          </a:blip>
          <a:stretch>
            <a:fillRect/>
          </a:stretch>
        </p:blipFill>
        <p:spPr>
          <a:xfrm>
            <a:off x="7630675" y="575950"/>
            <a:ext cx="1247049" cy="17866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4"/>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porn’s impact on self, identity and relationships</a:t>
            </a:r>
            <a:endParaRPr/>
          </a:p>
        </p:txBody>
      </p:sp>
      <p:sp>
        <p:nvSpPr>
          <p:cNvPr id="172" name="Google Shape;172;p24"/>
          <p:cNvSpPr txBox="1">
            <a:spLocks noGrp="1"/>
          </p:cNvSpPr>
          <p:nvPr>
            <p:ph type="body" idx="1"/>
          </p:nvPr>
        </p:nvSpPr>
        <p:spPr>
          <a:xfrm>
            <a:off x="2410112" y="1595776"/>
            <a:ext cx="6321600" cy="3002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latin typeface="Raleway"/>
                <a:ea typeface="Raleway"/>
                <a:cs typeface="Raleway"/>
                <a:sym typeface="Raleway"/>
              </a:rPr>
              <a:t>Externally generated</a:t>
            </a:r>
            <a:endParaRPr>
              <a:latin typeface="Raleway"/>
              <a:ea typeface="Raleway"/>
              <a:cs typeface="Raleway"/>
              <a:sym typeface="Raleway"/>
            </a:endParaRPr>
          </a:p>
          <a:p>
            <a:pPr marL="0" lvl="0" indent="0" algn="l" rtl="0">
              <a:spcBef>
                <a:spcPts val="1200"/>
              </a:spcBef>
              <a:spcAft>
                <a:spcPts val="0"/>
              </a:spcAft>
              <a:buNone/>
            </a:pPr>
            <a:r>
              <a:rPr lang="en">
                <a:latin typeface="Raleway"/>
                <a:ea typeface="Raleway"/>
                <a:cs typeface="Raleway"/>
                <a:sym typeface="Raleway"/>
              </a:rPr>
              <a:t>Mediated through screens</a:t>
            </a:r>
            <a:endParaRPr>
              <a:latin typeface="Raleway"/>
              <a:ea typeface="Raleway"/>
              <a:cs typeface="Raleway"/>
              <a:sym typeface="Raleway"/>
            </a:endParaRPr>
          </a:p>
          <a:p>
            <a:pPr marL="0" lvl="0" indent="0" algn="l" rtl="0">
              <a:spcBef>
                <a:spcPts val="1200"/>
              </a:spcBef>
              <a:spcAft>
                <a:spcPts val="0"/>
              </a:spcAft>
              <a:buNone/>
            </a:pPr>
            <a:r>
              <a:rPr lang="en">
                <a:latin typeface="Raleway"/>
                <a:ea typeface="Raleway"/>
                <a:cs typeface="Raleway"/>
                <a:sym typeface="Raleway"/>
              </a:rPr>
              <a:t>Pain/suffering detached</a:t>
            </a:r>
            <a:endParaRPr>
              <a:latin typeface="Raleway"/>
              <a:ea typeface="Raleway"/>
              <a:cs typeface="Raleway"/>
              <a:sym typeface="Raleway"/>
            </a:endParaRPr>
          </a:p>
          <a:p>
            <a:pPr marL="0" lvl="0" indent="0" algn="l" rtl="0">
              <a:spcBef>
                <a:spcPts val="1200"/>
              </a:spcBef>
              <a:spcAft>
                <a:spcPts val="0"/>
              </a:spcAft>
              <a:buNone/>
            </a:pPr>
            <a:r>
              <a:rPr lang="en">
                <a:latin typeface="Raleway"/>
                <a:ea typeface="Raleway"/>
                <a:cs typeface="Raleway"/>
                <a:sym typeface="Raleway"/>
              </a:rPr>
              <a:t>Lack of interpersonal regulation and inventiveness</a:t>
            </a:r>
            <a:endParaRPr>
              <a:latin typeface="Raleway"/>
              <a:ea typeface="Raleway"/>
              <a:cs typeface="Raleway"/>
              <a:sym typeface="Raleway"/>
            </a:endParaRPr>
          </a:p>
          <a:p>
            <a:pPr marL="0" lvl="0" indent="0" algn="l" rtl="0">
              <a:spcBef>
                <a:spcPts val="1200"/>
              </a:spcBef>
              <a:spcAft>
                <a:spcPts val="1200"/>
              </a:spcAft>
              <a:buNone/>
            </a:pPr>
            <a:endParaRPr/>
          </a:p>
        </p:txBody>
      </p:sp>
      <p:pic>
        <p:nvPicPr>
          <p:cNvPr id="173" name="Google Shape;173;p24"/>
          <p:cNvPicPr preferRelativeResize="0"/>
          <p:nvPr/>
        </p:nvPicPr>
        <p:blipFill>
          <a:blip r:embed="rId3">
            <a:alphaModFix/>
          </a:blip>
          <a:stretch>
            <a:fillRect/>
          </a:stretch>
        </p:blipFill>
        <p:spPr>
          <a:xfrm>
            <a:off x="174250" y="1746750"/>
            <a:ext cx="2095450" cy="20954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5"/>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Autofit/>
          </a:bodyPr>
          <a:lstStyle/>
          <a:p>
            <a:pPr marL="0" lvl="0" indent="0" algn="ctr" rtl="0">
              <a:lnSpc>
                <a:spcPct val="90000"/>
              </a:lnSpc>
              <a:spcBef>
                <a:spcPts val="0"/>
              </a:spcBef>
              <a:spcAft>
                <a:spcPts val="0"/>
              </a:spcAft>
              <a:buSzPts val="990"/>
              <a:buNone/>
            </a:pPr>
            <a:r>
              <a:rPr lang="en" sz="4100"/>
              <a:t>“Surplus of fiction”</a:t>
            </a:r>
            <a:endParaRPr sz="1600"/>
          </a:p>
        </p:txBody>
      </p:sp>
      <p:sp>
        <p:nvSpPr>
          <p:cNvPr id="179" name="Google Shape;179;p25"/>
          <p:cNvSpPr txBox="1">
            <a:spLocks noGrp="1"/>
          </p:cNvSpPr>
          <p:nvPr>
            <p:ph type="body" idx="1"/>
          </p:nvPr>
        </p:nvSpPr>
        <p:spPr>
          <a:xfrm>
            <a:off x="2410112" y="1595776"/>
            <a:ext cx="6321600" cy="30024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sz="1550">
                <a:latin typeface="Raleway"/>
                <a:ea typeface="Raleway"/>
                <a:cs typeface="Raleway"/>
                <a:sym typeface="Raleway"/>
              </a:rPr>
              <a:t>In representational technologies of the human:</a:t>
            </a:r>
            <a:endParaRPr sz="1550">
              <a:latin typeface="Raleway"/>
              <a:ea typeface="Raleway"/>
              <a:cs typeface="Raleway"/>
              <a:sym typeface="Raleway"/>
            </a:endParaRPr>
          </a:p>
          <a:p>
            <a:pPr marL="0" lvl="0" indent="0" algn="l" rtl="0">
              <a:spcBef>
                <a:spcPts val="0"/>
              </a:spcBef>
              <a:spcAft>
                <a:spcPts val="0"/>
              </a:spcAft>
              <a:buNone/>
            </a:pPr>
            <a:r>
              <a:rPr lang="en" sz="1550">
                <a:latin typeface="Raleway"/>
                <a:ea typeface="Raleway"/>
                <a:cs typeface="Raleway"/>
                <a:sym typeface="Raleway"/>
              </a:rPr>
              <a:t>Example  “imagine a world in which robots are just like us (almost)…in which the boundary between our perceptions of robots and our perceptions of fellow humans has become so blurred that most of us treat robots as though they are mental, social, and moral beings” (</a:t>
            </a:r>
            <a:r>
              <a:rPr lang="en" sz="1550">
                <a:solidFill>
                  <a:srgbClr val="0000FF"/>
                </a:solidFill>
                <a:latin typeface="Raleway"/>
                <a:ea typeface="Raleway"/>
                <a:cs typeface="Raleway"/>
                <a:sym typeface="Raleway"/>
              </a:rPr>
              <a:t>2007</a:t>
            </a:r>
            <a:r>
              <a:rPr lang="en" sz="1550">
                <a:latin typeface="Raleway"/>
                <a:ea typeface="Raleway"/>
                <a:cs typeface="Raleway"/>
                <a:sym typeface="Raleway"/>
              </a:rPr>
              <a:t>:303)—he predicts 2050 as the year this will happen! </a:t>
            </a:r>
            <a:endParaRPr sz="1550">
              <a:latin typeface="Raleway"/>
              <a:ea typeface="Raleway"/>
              <a:cs typeface="Raleway"/>
              <a:sym typeface="Raleway"/>
            </a:endParaRPr>
          </a:p>
          <a:p>
            <a:pPr marL="0" lvl="0" indent="0" algn="l" rtl="0">
              <a:spcBef>
                <a:spcPts val="0"/>
              </a:spcBef>
              <a:spcAft>
                <a:spcPts val="0"/>
              </a:spcAft>
              <a:buNone/>
            </a:pPr>
            <a:endParaRPr sz="1550">
              <a:latin typeface="Raleway"/>
              <a:ea typeface="Raleway"/>
              <a:cs typeface="Raleway"/>
              <a:sym typeface="Raleway"/>
            </a:endParaRPr>
          </a:p>
          <a:p>
            <a:pPr marL="0" lvl="0" indent="0" algn="l" rtl="0">
              <a:spcBef>
                <a:spcPts val="0"/>
              </a:spcBef>
              <a:spcAft>
                <a:spcPts val="0"/>
              </a:spcAft>
              <a:buNone/>
            </a:pPr>
            <a:r>
              <a:rPr lang="en" sz="1550">
                <a:latin typeface="Raleway"/>
                <a:ea typeface="Raleway"/>
                <a:cs typeface="Raleway"/>
                <a:sym typeface="Raleway"/>
              </a:rPr>
              <a:t>In pornography</a:t>
            </a:r>
            <a:endParaRPr sz="1550">
              <a:latin typeface="Raleway"/>
              <a:ea typeface="Raleway"/>
              <a:cs typeface="Raleway"/>
              <a:sym typeface="Raleway"/>
            </a:endParaRPr>
          </a:p>
          <a:p>
            <a:pPr marL="0" lvl="0" indent="0" algn="l" rtl="0">
              <a:spcBef>
                <a:spcPts val="0"/>
              </a:spcBef>
              <a:spcAft>
                <a:spcPts val="0"/>
              </a:spcAft>
              <a:buNone/>
            </a:pPr>
            <a:r>
              <a:rPr lang="en" sz="1550">
                <a:latin typeface="Raleway"/>
                <a:ea typeface="Raleway"/>
                <a:cs typeface="Raleway"/>
                <a:sym typeface="Raleway"/>
              </a:rPr>
              <a:t>No woman is harmed, it’s free speech and expression, it’s </a:t>
            </a:r>
            <a:r>
              <a:rPr lang="en" sz="1550" i="1">
                <a:latin typeface="Raleway"/>
                <a:ea typeface="Raleway"/>
                <a:cs typeface="Raleway"/>
                <a:sym typeface="Raleway"/>
              </a:rPr>
              <a:t>sex</a:t>
            </a:r>
            <a:endParaRPr sz="1550" i="1">
              <a:latin typeface="Raleway"/>
              <a:ea typeface="Raleway"/>
              <a:cs typeface="Raleway"/>
              <a:sym typeface="Raleway"/>
            </a:endParaRPr>
          </a:p>
          <a:p>
            <a:pPr marL="0" lvl="0" indent="0" algn="l" rtl="0">
              <a:spcBef>
                <a:spcPts val="0"/>
              </a:spcBef>
              <a:spcAft>
                <a:spcPts val="0"/>
              </a:spcAft>
              <a:buNone/>
            </a:pPr>
            <a:endParaRPr sz="1550" i="1">
              <a:latin typeface="Raleway"/>
              <a:ea typeface="Raleway"/>
              <a:cs typeface="Raleway"/>
              <a:sym typeface="Raleway"/>
            </a:endParaRPr>
          </a:p>
          <a:p>
            <a:pPr marL="0" lvl="0" indent="0" algn="l" rtl="0">
              <a:spcBef>
                <a:spcPts val="0"/>
              </a:spcBef>
              <a:spcAft>
                <a:spcPts val="0"/>
              </a:spcAft>
              <a:buNone/>
            </a:pPr>
            <a:endParaRPr sz="1550" i="1">
              <a:latin typeface="Raleway"/>
              <a:ea typeface="Raleway"/>
              <a:cs typeface="Raleway"/>
              <a:sym typeface="Raleway"/>
            </a:endParaRPr>
          </a:p>
          <a:p>
            <a:pPr marL="0" lvl="0" indent="0" algn="l" rtl="0">
              <a:spcBef>
                <a:spcPts val="0"/>
              </a:spcBef>
              <a:spcAft>
                <a:spcPts val="0"/>
              </a:spcAft>
              <a:buNone/>
            </a:pPr>
            <a:endParaRPr sz="1550">
              <a:latin typeface="Raleway"/>
              <a:ea typeface="Raleway"/>
              <a:cs typeface="Raleway"/>
              <a:sym typeface="Raleway"/>
            </a:endParaRPr>
          </a:p>
          <a:p>
            <a:pPr marL="0" lvl="0" indent="0" algn="l" rtl="0">
              <a:spcBef>
                <a:spcPts val="0"/>
              </a:spcBef>
              <a:spcAft>
                <a:spcPts val="0"/>
              </a:spcAft>
              <a:buClr>
                <a:schemeClr val="dk2"/>
              </a:buClr>
              <a:buSzPct val="61111"/>
              <a:buFont typeface="Arial"/>
              <a:buNone/>
            </a:pPr>
            <a:endParaRPr>
              <a:latin typeface="Raleway"/>
              <a:ea typeface="Raleway"/>
              <a:cs typeface="Raleway"/>
              <a:sym typeface="Raleway"/>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6"/>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333"/>
              <a:t>an attachment/trauma point of view</a:t>
            </a:r>
            <a:endParaRPr sz="2333"/>
          </a:p>
        </p:txBody>
      </p:sp>
      <p:sp>
        <p:nvSpPr>
          <p:cNvPr id="185" name="Google Shape;185;p26"/>
          <p:cNvSpPr txBox="1">
            <a:spLocks noGrp="1"/>
          </p:cNvSpPr>
          <p:nvPr>
            <p:ph type="body" idx="1"/>
          </p:nvPr>
        </p:nvSpPr>
        <p:spPr>
          <a:xfrm>
            <a:off x="2410112" y="1595776"/>
            <a:ext cx="6321600" cy="30024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Clr>
                <a:schemeClr val="dk2"/>
              </a:buClr>
              <a:buSzPts val="1100"/>
              <a:buFont typeface="Arial"/>
              <a:buNone/>
            </a:pPr>
            <a:r>
              <a:rPr lang="en" sz="3000" b="1">
                <a:latin typeface="Raleway"/>
                <a:ea typeface="Raleway"/>
                <a:cs typeface="Raleway"/>
                <a:sym typeface="Raleway"/>
              </a:rPr>
              <a:t>Pornography viewing interferes with sexual, emotional and physical responsiveness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7"/>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But dissociation is not being healed through relationship but generated through tech+porn+gender ideology</a:t>
            </a:r>
            <a:endParaRPr/>
          </a:p>
        </p:txBody>
      </p:sp>
      <p:pic>
        <p:nvPicPr>
          <p:cNvPr id="191" name="Google Shape;191;p27"/>
          <p:cNvPicPr preferRelativeResize="0"/>
          <p:nvPr/>
        </p:nvPicPr>
        <p:blipFill>
          <a:blip r:embed="rId3">
            <a:alphaModFix/>
          </a:blip>
          <a:stretch>
            <a:fillRect/>
          </a:stretch>
        </p:blipFill>
        <p:spPr>
          <a:xfrm>
            <a:off x="4869750" y="2434400"/>
            <a:ext cx="3852100" cy="2194600"/>
          </a:xfrm>
          <a:prstGeom prst="rect">
            <a:avLst/>
          </a:prstGeom>
          <a:noFill/>
          <a:ln>
            <a:noFill/>
          </a:ln>
        </p:spPr>
      </p:pic>
      <p:pic>
        <p:nvPicPr>
          <p:cNvPr id="192" name="Google Shape;192;p27"/>
          <p:cNvPicPr preferRelativeResize="0"/>
          <p:nvPr/>
        </p:nvPicPr>
        <p:blipFill>
          <a:blip r:embed="rId4">
            <a:alphaModFix/>
          </a:blip>
          <a:stretch>
            <a:fillRect/>
          </a:stretch>
        </p:blipFill>
        <p:spPr>
          <a:xfrm>
            <a:off x="796500" y="2434388"/>
            <a:ext cx="3197500" cy="21946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8"/>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2"/>
              </a:buClr>
              <a:buSzPts val="990"/>
              <a:buFont typeface="Arial"/>
              <a:buNone/>
            </a:pPr>
            <a:r>
              <a:rPr lang="en" sz="4400"/>
              <a:t>the Politics of Love</a:t>
            </a:r>
            <a:endParaRPr sz="1900"/>
          </a:p>
        </p:txBody>
      </p:sp>
      <p:sp>
        <p:nvSpPr>
          <p:cNvPr id="198" name="Google Shape;198;p28"/>
          <p:cNvSpPr txBox="1">
            <a:spLocks noGrp="1"/>
          </p:cNvSpPr>
          <p:nvPr>
            <p:ph type="body" idx="1"/>
          </p:nvPr>
        </p:nvSpPr>
        <p:spPr>
          <a:xfrm>
            <a:off x="2410112" y="1595776"/>
            <a:ext cx="6321600" cy="30024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sz="1600">
                <a:solidFill>
                  <a:srgbClr val="000000"/>
                </a:solidFill>
                <a:latin typeface="Raleway"/>
                <a:ea typeface="Raleway"/>
                <a:cs typeface="Raleway"/>
                <a:sym typeface="Raleway"/>
              </a:rPr>
              <a:t>Living beings are not images on surfaces, we are not elaborated symbols. We are not representations of something, but are something. Living beings exist in aliveness and in connection. Connection is the threat. The diversion away from people to surfaces is the driving force. </a:t>
            </a:r>
            <a:endParaRPr sz="1600">
              <a:solidFill>
                <a:srgbClr val="000000"/>
              </a:solidFill>
              <a:latin typeface="Raleway"/>
              <a:ea typeface="Raleway"/>
              <a:cs typeface="Raleway"/>
              <a:sym typeface="Raleway"/>
            </a:endParaRPr>
          </a:p>
          <a:p>
            <a:pPr marL="0" lvl="0" indent="0" algn="l" rtl="0">
              <a:spcBef>
                <a:spcPts val="0"/>
              </a:spcBef>
              <a:spcAft>
                <a:spcPts val="1200"/>
              </a:spcAft>
              <a:buNone/>
            </a:pPr>
            <a:endParaRPr/>
          </a:p>
        </p:txBody>
      </p:sp>
      <p:pic>
        <p:nvPicPr>
          <p:cNvPr id="199" name="Google Shape;199;p28"/>
          <p:cNvPicPr preferRelativeResize="0"/>
          <p:nvPr/>
        </p:nvPicPr>
        <p:blipFill rotWithShape="1">
          <a:blip r:embed="rId3">
            <a:alphaModFix/>
          </a:blip>
          <a:srcRect/>
          <a:stretch/>
        </p:blipFill>
        <p:spPr>
          <a:xfrm>
            <a:off x="292963" y="3431650"/>
            <a:ext cx="1803424" cy="1303775"/>
          </a:xfrm>
          <a:prstGeom prst="rect">
            <a:avLst/>
          </a:prstGeom>
          <a:noFill/>
          <a:ln>
            <a:noFill/>
          </a:ln>
        </p:spPr>
      </p:pic>
      <p:pic>
        <p:nvPicPr>
          <p:cNvPr id="200" name="Google Shape;200;p28"/>
          <p:cNvPicPr preferRelativeResize="0"/>
          <p:nvPr/>
        </p:nvPicPr>
        <p:blipFill rotWithShape="1">
          <a:blip r:embed="rId4">
            <a:alphaModFix/>
          </a:blip>
          <a:srcRect/>
          <a:stretch/>
        </p:blipFill>
        <p:spPr>
          <a:xfrm>
            <a:off x="354750" y="1424550"/>
            <a:ext cx="1679843" cy="155304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9"/>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2"/>
              </a:buClr>
              <a:buSzPts val="990"/>
              <a:buFont typeface="Arial"/>
              <a:buNone/>
            </a:pPr>
            <a:r>
              <a:rPr lang="en" sz="4400"/>
              <a:t>future work</a:t>
            </a:r>
            <a:endParaRPr sz="1900"/>
          </a:p>
        </p:txBody>
      </p:sp>
      <p:sp>
        <p:nvSpPr>
          <p:cNvPr id="206" name="Google Shape;206;p29"/>
          <p:cNvSpPr txBox="1">
            <a:spLocks noGrp="1"/>
          </p:cNvSpPr>
          <p:nvPr>
            <p:ph type="body" idx="1"/>
          </p:nvPr>
        </p:nvSpPr>
        <p:spPr>
          <a:xfrm>
            <a:off x="2410112" y="1595776"/>
            <a:ext cx="6321600" cy="3002400"/>
          </a:xfrm>
          <a:prstGeom prst="rect">
            <a:avLst/>
          </a:prstGeom>
        </p:spPr>
        <p:txBody>
          <a:bodyPr spcFirstLastPara="1" wrap="square" lIns="91425" tIns="91425" rIns="91425" bIns="91425" anchor="t" anchorCtr="0">
            <a:normAutofit fontScale="70000" lnSpcReduction="20000"/>
          </a:bodyPr>
          <a:lstStyle/>
          <a:p>
            <a:pPr marL="0" lvl="0" indent="0" algn="l" rtl="0">
              <a:lnSpc>
                <a:spcPct val="100000"/>
              </a:lnSpc>
              <a:spcBef>
                <a:spcPts val="0"/>
              </a:spcBef>
              <a:spcAft>
                <a:spcPts val="0"/>
              </a:spcAft>
              <a:buNone/>
            </a:pPr>
            <a:r>
              <a:rPr lang="en" sz="1600">
                <a:solidFill>
                  <a:srgbClr val="000000"/>
                </a:solidFill>
                <a:latin typeface="Raleway"/>
                <a:ea typeface="Raleway"/>
                <a:cs typeface="Raleway"/>
                <a:sym typeface="Raleway"/>
              </a:rPr>
              <a:t>Odradekgroup </a:t>
            </a:r>
            <a:endParaRPr sz="1600">
              <a:solidFill>
                <a:srgbClr val="000000"/>
              </a:solidFill>
              <a:latin typeface="Raleway"/>
              <a:ea typeface="Raleway"/>
              <a:cs typeface="Raleway"/>
              <a:sym typeface="Raleway"/>
            </a:endParaRPr>
          </a:p>
          <a:p>
            <a:pPr marL="0" lvl="0" indent="0" algn="l" rtl="0">
              <a:lnSpc>
                <a:spcPct val="100000"/>
              </a:lnSpc>
              <a:spcBef>
                <a:spcPts val="0"/>
              </a:spcBef>
              <a:spcAft>
                <a:spcPts val="0"/>
              </a:spcAft>
              <a:buNone/>
            </a:pPr>
            <a:r>
              <a:rPr lang="en" sz="1600">
                <a:solidFill>
                  <a:srgbClr val="000000"/>
                </a:solidFill>
                <a:latin typeface="Raleway"/>
                <a:ea typeface="Raleway"/>
                <a:cs typeface="Raleway"/>
                <a:sym typeface="Raleway"/>
              </a:rPr>
              <a:t>Gay, lesbian and bisexual group - a theory group </a:t>
            </a:r>
            <a:endParaRPr sz="1600">
              <a:solidFill>
                <a:srgbClr val="000000"/>
              </a:solidFill>
              <a:latin typeface="Raleway"/>
              <a:ea typeface="Raleway"/>
              <a:cs typeface="Raleway"/>
              <a:sym typeface="Raleway"/>
            </a:endParaRPr>
          </a:p>
          <a:p>
            <a:pPr marL="0" lvl="0" indent="0" algn="l" rtl="0">
              <a:lnSpc>
                <a:spcPct val="100000"/>
              </a:lnSpc>
              <a:spcBef>
                <a:spcPts val="0"/>
              </a:spcBef>
              <a:spcAft>
                <a:spcPts val="0"/>
              </a:spcAft>
              <a:buNone/>
            </a:pPr>
            <a:r>
              <a:rPr lang="en" sz="1600">
                <a:solidFill>
                  <a:srgbClr val="000000"/>
                </a:solidFill>
                <a:latin typeface="Raleway"/>
                <a:ea typeface="Raleway"/>
                <a:cs typeface="Raleway"/>
                <a:sym typeface="Raleway"/>
              </a:rPr>
              <a:t>and an association.</a:t>
            </a:r>
            <a:endParaRPr sz="1600">
              <a:solidFill>
                <a:srgbClr val="000000"/>
              </a:solidFill>
              <a:latin typeface="Raleway"/>
              <a:ea typeface="Raleway"/>
              <a:cs typeface="Raleway"/>
              <a:sym typeface="Raleway"/>
            </a:endParaRPr>
          </a:p>
          <a:p>
            <a:pPr marL="0" lvl="0" indent="0" algn="l" rtl="0">
              <a:lnSpc>
                <a:spcPct val="100000"/>
              </a:lnSpc>
              <a:spcBef>
                <a:spcPts val="0"/>
              </a:spcBef>
              <a:spcAft>
                <a:spcPts val="0"/>
              </a:spcAft>
              <a:buNone/>
            </a:pPr>
            <a:r>
              <a:rPr lang="en" sz="1600">
                <a:solidFill>
                  <a:srgbClr val="000000"/>
                </a:solidFill>
                <a:latin typeface="Raleway"/>
                <a:ea typeface="Raleway"/>
                <a:cs typeface="Raleway"/>
                <a:sym typeface="Raleway"/>
              </a:rPr>
              <a:t>With Gary Powell.</a:t>
            </a:r>
            <a:endParaRPr sz="1600">
              <a:solidFill>
                <a:srgbClr val="000000"/>
              </a:solidFill>
              <a:latin typeface="Raleway"/>
              <a:ea typeface="Raleway"/>
              <a:cs typeface="Raleway"/>
              <a:sym typeface="Raleway"/>
            </a:endParaRPr>
          </a:p>
          <a:p>
            <a:pPr marL="0" lvl="0" indent="0" algn="l" rtl="0">
              <a:lnSpc>
                <a:spcPct val="100000"/>
              </a:lnSpc>
              <a:spcBef>
                <a:spcPts val="0"/>
              </a:spcBef>
              <a:spcAft>
                <a:spcPts val="0"/>
              </a:spcAft>
              <a:buNone/>
            </a:pPr>
            <a:endParaRPr sz="1600">
              <a:solidFill>
                <a:srgbClr val="000000"/>
              </a:solidFill>
              <a:latin typeface="Raleway"/>
              <a:ea typeface="Raleway"/>
              <a:cs typeface="Raleway"/>
              <a:sym typeface="Raleway"/>
            </a:endParaRPr>
          </a:p>
          <a:p>
            <a:pPr marL="0" lvl="0" indent="0" algn="l" rtl="0">
              <a:lnSpc>
                <a:spcPct val="100000"/>
              </a:lnSpc>
              <a:spcBef>
                <a:spcPts val="0"/>
              </a:spcBef>
              <a:spcAft>
                <a:spcPts val="0"/>
              </a:spcAft>
              <a:buNone/>
            </a:pPr>
            <a:r>
              <a:rPr lang="en" sz="1600">
                <a:solidFill>
                  <a:srgbClr val="000000"/>
                </a:solidFill>
                <a:latin typeface="Raleway"/>
                <a:ea typeface="Raleway"/>
                <a:cs typeface="Raleway"/>
                <a:sym typeface="Raleway"/>
              </a:rPr>
              <a:t>Develop ethical guidelines </a:t>
            </a:r>
            <a:endParaRPr sz="1600">
              <a:solidFill>
                <a:srgbClr val="000000"/>
              </a:solidFill>
              <a:latin typeface="Raleway"/>
              <a:ea typeface="Raleway"/>
              <a:cs typeface="Raleway"/>
              <a:sym typeface="Raleway"/>
            </a:endParaRPr>
          </a:p>
          <a:p>
            <a:pPr marL="0" lvl="0" indent="0" algn="l" rtl="0">
              <a:lnSpc>
                <a:spcPct val="100000"/>
              </a:lnSpc>
              <a:spcBef>
                <a:spcPts val="0"/>
              </a:spcBef>
              <a:spcAft>
                <a:spcPts val="0"/>
              </a:spcAft>
              <a:buNone/>
            </a:pPr>
            <a:r>
              <a:rPr lang="en" sz="1600">
                <a:solidFill>
                  <a:srgbClr val="000000"/>
                </a:solidFill>
                <a:latin typeface="Raleway"/>
                <a:ea typeface="Raleway"/>
                <a:cs typeface="Raleway"/>
                <a:sym typeface="Raleway"/>
              </a:rPr>
              <a:t>Pornography</a:t>
            </a:r>
            <a:endParaRPr sz="1600">
              <a:solidFill>
                <a:srgbClr val="000000"/>
              </a:solidFill>
              <a:latin typeface="Raleway"/>
              <a:ea typeface="Raleway"/>
              <a:cs typeface="Raleway"/>
              <a:sym typeface="Raleway"/>
            </a:endParaRPr>
          </a:p>
          <a:p>
            <a:pPr marL="0" lvl="0" indent="0" algn="l" rtl="0">
              <a:lnSpc>
                <a:spcPct val="100000"/>
              </a:lnSpc>
              <a:spcBef>
                <a:spcPts val="0"/>
              </a:spcBef>
              <a:spcAft>
                <a:spcPts val="0"/>
              </a:spcAft>
              <a:buNone/>
            </a:pPr>
            <a:r>
              <a:rPr lang="en" sz="1600">
                <a:solidFill>
                  <a:srgbClr val="000000"/>
                </a:solidFill>
                <a:latin typeface="Raleway"/>
                <a:ea typeface="Raleway"/>
                <a:cs typeface="Raleway"/>
                <a:sym typeface="Raleway"/>
              </a:rPr>
              <a:t>Robots</a:t>
            </a:r>
            <a:endParaRPr sz="1600">
              <a:solidFill>
                <a:srgbClr val="000000"/>
              </a:solidFill>
              <a:latin typeface="Raleway"/>
              <a:ea typeface="Raleway"/>
              <a:cs typeface="Raleway"/>
              <a:sym typeface="Raleway"/>
            </a:endParaRPr>
          </a:p>
          <a:p>
            <a:pPr marL="0" lvl="0" indent="0" algn="l" rtl="0">
              <a:lnSpc>
                <a:spcPct val="100000"/>
              </a:lnSpc>
              <a:spcBef>
                <a:spcPts val="0"/>
              </a:spcBef>
              <a:spcAft>
                <a:spcPts val="0"/>
              </a:spcAft>
              <a:buNone/>
            </a:pPr>
            <a:r>
              <a:rPr lang="en" sz="1600">
                <a:solidFill>
                  <a:srgbClr val="000000"/>
                </a:solidFill>
                <a:latin typeface="Raleway"/>
                <a:ea typeface="Raleway"/>
                <a:cs typeface="Raleway"/>
                <a:sym typeface="Raleway"/>
              </a:rPr>
              <a:t>Prostitution</a:t>
            </a:r>
            <a:endParaRPr sz="1600">
              <a:solidFill>
                <a:srgbClr val="000000"/>
              </a:solidFill>
              <a:latin typeface="Raleway"/>
              <a:ea typeface="Raleway"/>
              <a:cs typeface="Raleway"/>
              <a:sym typeface="Raleway"/>
            </a:endParaRPr>
          </a:p>
          <a:p>
            <a:pPr marL="0" lvl="0" indent="0" algn="l" rtl="0">
              <a:lnSpc>
                <a:spcPct val="100000"/>
              </a:lnSpc>
              <a:spcBef>
                <a:spcPts val="0"/>
              </a:spcBef>
              <a:spcAft>
                <a:spcPts val="0"/>
              </a:spcAft>
              <a:buNone/>
            </a:pPr>
            <a:r>
              <a:rPr lang="en" sz="1600">
                <a:solidFill>
                  <a:srgbClr val="000000"/>
                </a:solidFill>
                <a:latin typeface="Raleway"/>
                <a:ea typeface="Raleway"/>
                <a:cs typeface="Raleway"/>
                <a:sym typeface="Raleway"/>
              </a:rPr>
              <a:t>Gay and lesbian rights</a:t>
            </a:r>
            <a:endParaRPr sz="1600">
              <a:solidFill>
                <a:srgbClr val="000000"/>
              </a:solidFill>
              <a:latin typeface="Raleway"/>
              <a:ea typeface="Raleway"/>
              <a:cs typeface="Raleway"/>
              <a:sym typeface="Raleway"/>
            </a:endParaRPr>
          </a:p>
          <a:p>
            <a:pPr marL="0" lvl="0" indent="0" algn="l" rtl="0">
              <a:lnSpc>
                <a:spcPct val="100000"/>
              </a:lnSpc>
              <a:spcBef>
                <a:spcPts val="0"/>
              </a:spcBef>
              <a:spcAft>
                <a:spcPts val="0"/>
              </a:spcAft>
              <a:buNone/>
            </a:pPr>
            <a:r>
              <a:rPr lang="en" sz="1600">
                <a:solidFill>
                  <a:srgbClr val="000000"/>
                </a:solidFill>
                <a:latin typeface="Raleway"/>
                <a:ea typeface="Raleway"/>
                <a:cs typeface="Raleway"/>
                <a:sym typeface="Raleway"/>
              </a:rPr>
              <a:t>Child rights</a:t>
            </a:r>
            <a:endParaRPr sz="1600">
              <a:solidFill>
                <a:srgbClr val="000000"/>
              </a:solidFill>
              <a:latin typeface="Raleway"/>
              <a:ea typeface="Raleway"/>
              <a:cs typeface="Raleway"/>
              <a:sym typeface="Raleway"/>
            </a:endParaRPr>
          </a:p>
          <a:p>
            <a:pPr marL="0" lvl="0" indent="0" algn="l" rtl="0">
              <a:lnSpc>
                <a:spcPct val="100000"/>
              </a:lnSpc>
              <a:spcBef>
                <a:spcPts val="0"/>
              </a:spcBef>
              <a:spcAft>
                <a:spcPts val="0"/>
              </a:spcAft>
              <a:buNone/>
            </a:pPr>
            <a:endParaRPr sz="1600">
              <a:solidFill>
                <a:srgbClr val="000000"/>
              </a:solidFill>
              <a:latin typeface="Raleway"/>
              <a:ea typeface="Raleway"/>
              <a:cs typeface="Raleway"/>
              <a:sym typeface="Raleway"/>
            </a:endParaRPr>
          </a:p>
          <a:p>
            <a:pPr marL="0" lvl="0" indent="0" algn="l" rtl="0">
              <a:lnSpc>
                <a:spcPct val="100000"/>
              </a:lnSpc>
              <a:spcBef>
                <a:spcPts val="0"/>
              </a:spcBef>
              <a:spcAft>
                <a:spcPts val="0"/>
              </a:spcAft>
              <a:buNone/>
            </a:pPr>
            <a:r>
              <a:rPr lang="en" sz="1600">
                <a:solidFill>
                  <a:srgbClr val="000000"/>
                </a:solidFill>
                <a:latin typeface="Raleway"/>
                <a:ea typeface="Raleway"/>
                <a:cs typeface="Raleway"/>
                <a:sym typeface="Raleway"/>
              </a:rPr>
              <a:t>Create a working group to revive the Dworkin</a:t>
            </a:r>
            <a:endParaRPr sz="1600">
              <a:solidFill>
                <a:srgbClr val="000000"/>
              </a:solidFill>
              <a:latin typeface="Raleway"/>
              <a:ea typeface="Raleway"/>
              <a:cs typeface="Raleway"/>
              <a:sym typeface="Raleway"/>
            </a:endParaRPr>
          </a:p>
          <a:p>
            <a:pPr marL="0" lvl="0" indent="0" algn="l" rtl="0">
              <a:lnSpc>
                <a:spcPct val="100000"/>
              </a:lnSpc>
              <a:spcBef>
                <a:spcPts val="0"/>
              </a:spcBef>
              <a:spcAft>
                <a:spcPts val="0"/>
              </a:spcAft>
              <a:buNone/>
            </a:pPr>
            <a:r>
              <a:rPr lang="en" sz="1600">
                <a:solidFill>
                  <a:srgbClr val="000000"/>
                </a:solidFill>
                <a:latin typeface="Raleway"/>
                <a:ea typeface="Raleway"/>
                <a:cs typeface="Raleway"/>
                <a:sym typeface="Raleway"/>
              </a:rPr>
              <a:t>And MacKinnon ordinance</a:t>
            </a:r>
            <a:endParaRPr sz="1600">
              <a:solidFill>
                <a:srgbClr val="000000"/>
              </a:solidFill>
              <a:latin typeface="Raleway"/>
              <a:ea typeface="Raleway"/>
              <a:cs typeface="Raleway"/>
              <a:sym typeface="Raleway"/>
            </a:endParaRPr>
          </a:p>
          <a:p>
            <a:pPr marL="0" lvl="0" indent="0" algn="l" rtl="0">
              <a:lnSpc>
                <a:spcPct val="100000"/>
              </a:lnSpc>
              <a:spcBef>
                <a:spcPts val="0"/>
              </a:spcBef>
              <a:spcAft>
                <a:spcPts val="0"/>
              </a:spcAft>
              <a:buNone/>
            </a:pPr>
            <a:endParaRPr sz="1600">
              <a:solidFill>
                <a:srgbClr val="000000"/>
              </a:solidFill>
              <a:latin typeface="Raleway"/>
              <a:ea typeface="Raleway"/>
              <a:cs typeface="Raleway"/>
              <a:sym typeface="Raleway"/>
            </a:endParaRPr>
          </a:p>
          <a:p>
            <a:pPr marL="0" lvl="0" indent="0" algn="l" rtl="0">
              <a:lnSpc>
                <a:spcPct val="100000"/>
              </a:lnSpc>
              <a:spcBef>
                <a:spcPts val="0"/>
              </a:spcBef>
              <a:spcAft>
                <a:spcPts val="0"/>
              </a:spcAft>
              <a:buNone/>
            </a:pPr>
            <a:endParaRPr sz="1600">
              <a:solidFill>
                <a:srgbClr val="000000"/>
              </a:solidFill>
              <a:latin typeface="Raleway"/>
              <a:ea typeface="Raleway"/>
              <a:cs typeface="Raleway"/>
              <a:sym typeface="Raleway"/>
            </a:endParaRPr>
          </a:p>
          <a:p>
            <a:pPr marL="0" lvl="0" indent="0" algn="l" rtl="0">
              <a:lnSpc>
                <a:spcPct val="100000"/>
              </a:lnSpc>
              <a:spcBef>
                <a:spcPts val="0"/>
              </a:spcBef>
              <a:spcAft>
                <a:spcPts val="0"/>
              </a:spcAft>
              <a:buNone/>
            </a:pPr>
            <a:endParaRPr sz="1600">
              <a:solidFill>
                <a:srgbClr val="000000"/>
              </a:solidFill>
              <a:latin typeface="Raleway"/>
              <a:ea typeface="Raleway"/>
              <a:cs typeface="Raleway"/>
              <a:sym typeface="Raleway"/>
            </a:endParaRPr>
          </a:p>
          <a:p>
            <a:pPr marL="0" lvl="0" indent="0" algn="l" rtl="0">
              <a:lnSpc>
                <a:spcPct val="100000"/>
              </a:lnSpc>
              <a:spcBef>
                <a:spcPts val="0"/>
              </a:spcBef>
              <a:spcAft>
                <a:spcPts val="0"/>
              </a:spcAft>
              <a:buNone/>
            </a:pPr>
            <a:endParaRPr sz="1600">
              <a:solidFill>
                <a:srgbClr val="000000"/>
              </a:solidFill>
              <a:latin typeface="Raleway"/>
              <a:ea typeface="Raleway"/>
              <a:cs typeface="Raleway"/>
              <a:sym typeface="Raleway"/>
            </a:endParaRPr>
          </a:p>
          <a:p>
            <a:pPr marL="0" lvl="0" indent="0" algn="l" rtl="0">
              <a:lnSpc>
                <a:spcPct val="100000"/>
              </a:lnSpc>
              <a:spcBef>
                <a:spcPts val="0"/>
              </a:spcBef>
              <a:spcAft>
                <a:spcPts val="0"/>
              </a:spcAft>
              <a:buNone/>
            </a:pPr>
            <a:endParaRPr sz="1600">
              <a:solidFill>
                <a:srgbClr val="000000"/>
              </a:solidFill>
              <a:latin typeface="Raleway"/>
              <a:ea typeface="Raleway"/>
              <a:cs typeface="Raleway"/>
              <a:sym typeface="Raleway"/>
            </a:endParaRPr>
          </a:p>
          <a:p>
            <a:pPr marL="0" lvl="0" indent="0" algn="l" rtl="0">
              <a:spcBef>
                <a:spcPts val="0"/>
              </a:spcBef>
              <a:spcAft>
                <a:spcPts val="120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0"/>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recent publication</a:t>
            </a:r>
            <a:endParaRPr/>
          </a:p>
        </p:txBody>
      </p:sp>
      <p:sp>
        <p:nvSpPr>
          <p:cNvPr id="212" name="Google Shape;212;p30"/>
          <p:cNvSpPr txBox="1">
            <a:spLocks noGrp="1"/>
          </p:cNvSpPr>
          <p:nvPr>
            <p:ph type="body" idx="1"/>
          </p:nvPr>
        </p:nvSpPr>
        <p:spPr>
          <a:xfrm>
            <a:off x="2410112" y="1595776"/>
            <a:ext cx="6321600" cy="3002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13" name="Google Shape;213;p30"/>
          <p:cNvPicPr preferRelativeResize="0"/>
          <p:nvPr/>
        </p:nvPicPr>
        <p:blipFill rotWithShape="1">
          <a:blip r:embed="rId3">
            <a:alphaModFix/>
          </a:blip>
          <a:srcRect/>
          <a:stretch/>
        </p:blipFill>
        <p:spPr>
          <a:xfrm>
            <a:off x="2534114" y="1645700"/>
            <a:ext cx="2129161" cy="3002401"/>
          </a:xfrm>
          <a:prstGeom prst="rect">
            <a:avLst/>
          </a:prstGeom>
          <a:noFill/>
          <a:ln>
            <a:noFill/>
          </a:ln>
        </p:spPr>
      </p:pic>
      <p:sp>
        <p:nvSpPr>
          <p:cNvPr id="214" name="Google Shape;214;p30"/>
          <p:cNvSpPr txBox="1"/>
          <p:nvPr/>
        </p:nvSpPr>
        <p:spPr>
          <a:xfrm>
            <a:off x="4984750" y="2624650"/>
            <a:ext cx="34395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latin typeface="Raleway Medium"/>
                <a:ea typeface="Raleway Medium"/>
                <a:cs typeface="Raleway Medium"/>
                <a:sym typeface="Raleway Medium"/>
              </a:rPr>
              <a:t>Thank You</a:t>
            </a:r>
            <a:endParaRPr sz="1500">
              <a:latin typeface="Raleway Medium"/>
              <a:ea typeface="Raleway Medium"/>
              <a:cs typeface="Raleway Medium"/>
              <a:sym typeface="Raleway Medium"/>
            </a:endParaRPr>
          </a:p>
          <a:p>
            <a:pPr marL="0" lvl="0" indent="0" algn="l" rtl="0">
              <a:spcBef>
                <a:spcPts val="0"/>
              </a:spcBef>
              <a:spcAft>
                <a:spcPts val="0"/>
              </a:spcAft>
              <a:buNone/>
            </a:pPr>
            <a:endParaRPr sz="1500">
              <a:latin typeface="Raleway Medium"/>
              <a:ea typeface="Raleway Medium"/>
              <a:cs typeface="Raleway Medium"/>
              <a:sym typeface="Raleway Medium"/>
            </a:endParaRPr>
          </a:p>
          <a:p>
            <a:pPr marL="0" lvl="0" indent="0" algn="l" rtl="0">
              <a:spcBef>
                <a:spcPts val="0"/>
              </a:spcBef>
              <a:spcAft>
                <a:spcPts val="0"/>
              </a:spcAft>
              <a:buNone/>
            </a:pPr>
            <a:r>
              <a:rPr lang="en" sz="1500">
                <a:latin typeface="Raleway Medium"/>
                <a:ea typeface="Raleway Medium"/>
                <a:cs typeface="Raleway Medium"/>
                <a:sym typeface="Raleway Medium"/>
              </a:rPr>
              <a:t>contact@kathleenrichardson.org</a:t>
            </a:r>
            <a:endParaRPr sz="1500">
              <a:latin typeface="Raleway Medium"/>
              <a:ea typeface="Raleway Medium"/>
              <a:cs typeface="Raleway Medium"/>
              <a:sym typeface="Raleway Medium"/>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4"/>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Rainbows everywhere but where are all the lesbians?</a:t>
            </a:r>
            <a:endParaRPr/>
          </a:p>
        </p:txBody>
      </p:sp>
      <p:sp>
        <p:nvSpPr>
          <p:cNvPr id="79" name="Google Shape;79;p14"/>
          <p:cNvSpPr txBox="1">
            <a:spLocks noGrp="1"/>
          </p:cNvSpPr>
          <p:nvPr>
            <p:ph type="body" idx="1"/>
          </p:nvPr>
        </p:nvSpPr>
        <p:spPr>
          <a:xfrm>
            <a:off x="237075" y="3329000"/>
            <a:ext cx="5781600" cy="1814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On average, globally, 80% identify as heterosexual, 3% as gay, lesbian or homosexual, 4% as bisexual, 1% as pansexual or omnisexual, 1% as asexual, 1% as “other”, and 11% don’t know or won’t say.</a:t>
            </a:r>
            <a:endParaRPr/>
          </a:p>
        </p:txBody>
      </p:sp>
      <p:pic>
        <p:nvPicPr>
          <p:cNvPr id="80" name="Google Shape;80;p14"/>
          <p:cNvPicPr preferRelativeResize="0"/>
          <p:nvPr/>
        </p:nvPicPr>
        <p:blipFill>
          <a:blip r:embed="rId3">
            <a:alphaModFix/>
          </a:blip>
          <a:stretch>
            <a:fillRect/>
          </a:stretch>
        </p:blipFill>
        <p:spPr>
          <a:xfrm>
            <a:off x="237075" y="1546188"/>
            <a:ext cx="5924550" cy="1571625"/>
          </a:xfrm>
          <a:prstGeom prst="rect">
            <a:avLst/>
          </a:prstGeom>
          <a:noFill/>
          <a:ln>
            <a:noFill/>
          </a:ln>
        </p:spPr>
      </p:pic>
      <p:sp>
        <p:nvSpPr>
          <p:cNvPr id="81" name="Google Shape;81;p14"/>
          <p:cNvSpPr txBox="1"/>
          <p:nvPr/>
        </p:nvSpPr>
        <p:spPr>
          <a:xfrm>
            <a:off x="6161625" y="2914250"/>
            <a:ext cx="3000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141414"/>
                </a:solidFill>
                <a:highlight>
                  <a:srgbClr val="FFFFFF"/>
                </a:highlight>
              </a:rPr>
              <a:t>For people aged 16 and over, more than 1.5% - 748,000 - identify as gay or lesbian, and 624,000 (1.3%) as bisexual.</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5"/>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invisible</a:t>
            </a:r>
            <a:endParaRPr/>
          </a:p>
        </p:txBody>
      </p:sp>
      <p:sp>
        <p:nvSpPr>
          <p:cNvPr id="87" name="Google Shape;87;p15"/>
          <p:cNvSpPr txBox="1">
            <a:spLocks noGrp="1"/>
          </p:cNvSpPr>
          <p:nvPr>
            <p:ph type="body" idx="1"/>
          </p:nvPr>
        </p:nvSpPr>
        <p:spPr>
          <a:xfrm>
            <a:off x="2410112" y="1595776"/>
            <a:ext cx="6321600" cy="3002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two lesbians at work (that I know of), plenty of ‘queer’ ‘trans’ and pronouns in bios promoted.</a:t>
            </a:r>
            <a:endParaRPr/>
          </a:p>
          <a:p>
            <a:pPr marL="0" lvl="0" indent="0" algn="l" rtl="0">
              <a:spcBef>
                <a:spcPts val="1200"/>
              </a:spcBef>
              <a:spcAft>
                <a:spcPts val="0"/>
              </a:spcAft>
              <a:buNone/>
            </a:pPr>
            <a:r>
              <a:rPr lang="en"/>
              <a:t>EDI monitoring used term ‘gender-attracted’ -and lesbian erasure means I have to become a political lesbian.</a:t>
            </a:r>
            <a:endParaRPr/>
          </a:p>
          <a:p>
            <a:pPr marL="0" lvl="0" indent="0" algn="l" rtl="0">
              <a:spcBef>
                <a:spcPts val="1200"/>
              </a:spcBef>
              <a:spcAft>
                <a:spcPts val="1200"/>
              </a:spcAft>
              <a:buNone/>
            </a:pPr>
            <a:endParaRPr/>
          </a:p>
        </p:txBody>
      </p:sp>
      <p:pic>
        <p:nvPicPr>
          <p:cNvPr id="88" name="Google Shape;88;p15"/>
          <p:cNvPicPr preferRelativeResize="0"/>
          <p:nvPr/>
        </p:nvPicPr>
        <p:blipFill>
          <a:blip r:embed="rId3">
            <a:alphaModFix/>
          </a:blip>
          <a:stretch>
            <a:fillRect/>
          </a:stretch>
        </p:blipFill>
        <p:spPr>
          <a:xfrm>
            <a:off x="174225" y="420875"/>
            <a:ext cx="2095450" cy="417729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6"/>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Pornography </a:t>
            </a:r>
            <a:endParaRPr/>
          </a:p>
        </p:txBody>
      </p:sp>
      <p:sp>
        <p:nvSpPr>
          <p:cNvPr id="94" name="Google Shape;94;p16"/>
          <p:cNvSpPr txBox="1">
            <a:spLocks noGrp="1"/>
          </p:cNvSpPr>
          <p:nvPr>
            <p:ph type="body" idx="1"/>
          </p:nvPr>
        </p:nvSpPr>
        <p:spPr>
          <a:xfrm>
            <a:off x="2410112" y="1595776"/>
            <a:ext cx="6321600" cy="3002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95" name="Google Shape;95;p16"/>
          <p:cNvPicPr preferRelativeResize="0"/>
          <p:nvPr/>
        </p:nvPicPr>
        <p:blipFill>
          <a:blip r:embed="rId3">
            <a:alphaModFix/>
          </a:blip>
          <a:stretch>
            <a:fillRect/>
          </a:stretch>
        </p:blipFill>
        <p:spPr>
          <a:xfrm>
            <a:off x="2194475" y="1130975"/>
            <a:ext cx="3202300" cy="4012525"/>
          </a:xfrm>
          <a:prstGeom prst="rect">
            <a:avLst/>
          </a:prstGeom>
          <a:noFill/>
          <a:ln>
            <a:noFill/>
          </a:ln>
        </p:spPr>
      </p:pic>
      <p:sp>
        <p:nvSpPr>
          <p:cNvPr id="96" name="Google Shape;96;p16"/>
          <p:cNvSpPr txBox="1"/>
          <p:nvPr/>
        </p:nvSpPr>
        <p:spPr>
          <a:xfrm>
            <a:off x="5864400" y="2678925"/>
            <a:ext cx="21822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Raleway"/>
                <a:ea typeface="Raleway"/>
                <a:cs typeface="Raleway"/>
                <a:sym typeface="Raleway"/>
              </a:rPr>
              <a:t>Pornography and Civil Rights </a:t>
            </a:r>
            <a:endParaRPr sz="1100">
              <a:latin typeface="Raleway"/>
              <a:ea typeface="Raleway"/>
              <a:cs typeface="Raleway"/>
              <a:sym typeface="Raleway"/>
            </a:endParaRPr>
          </a:p>
          <a:p>
            <a:pPr marL="0" lvl="0" indent="0" algn="l" rtl="0">
              <a:spcBef>
                <a:spcPts val="0"/>
              </a:spcBef>
              <a:spcAft>
                <a:spcPts val="0"/>
              </a:spcAft>
              <a:buNone/>
            </a:pPr>
            <a:r>
              <a:rPr lang="en" sz="1100">
                <a:latin typeface="Raleway"/>
                <a:ea typeface="Raleway"/>
                <a:cs typeface="Raleway"/>
                <a:sym typeface="Raleway"/>
              </a:rPr>
              <a:t>Dworkin and Mackinnon 1988</a:t>
            </a:r>
            <a:endParaRPr sz="1100">
              <a:latin typeface="Raleway"/>
              <a:ea typeface="Raleway"/>
              <a:cs typeface="Raleway"/>
              <a:sym typeface="Raleway"/>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7"/>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0"/>
              </a:spcBef>
              <a:spcAft>
                <a:spcPts val="1200"/>
              </a:spcAft>
              <a:buClr>
                <a:schemeClr val="dk2"/>
              </a:buClr>
              <a:buSzPct val="36397"/>
              <a:buFont typeface="Arial"/>
              <a:buNone/>
            </a:pPr>
            <a:r>
              <a:rPr lang="en" sz="3022"/>
              <a:t>pornography and identity </a:t>
            </a:r>
            <a:endParaRPr sz="4222"/>
          </a:p>
        </p:txBody>
      </p:sp>
      <p:sp>
        <p:nvSpPr>
          <p:cNvPr id="102" name="Google Shape;102;p17"/>
          <p:cNvSpPr txBox="1">
            <a:spLocks noGrp="1"/>
          </p:cNvSpPr>
          <p:nvPr>
            <p:ph type="body" idx="1"/>
          </p:nvPr>
        </p:nvSpPr>
        <p:spPr>
          <a:xfrm>
            <a:off x="2410112" y="1595776"/>
            <a:ext cx="6321600" cy="3002400"/>
          </a:xfrm>
          <a:prstGeom prst="rect">
            <a:avLst/>
          </a:prstGeom>
        </p:spPr>
        <p:txBody>
          <a:bodyPr spcFirstLastPara="1" wrap="square" lIns="91425" tIns="91425" rIns="91425" bIns="91425" anchor="t" anchorCtr="0">
            <a:normAutofit fontScale="77500" lnSpcReduction="20000"/>
          </a:bodyPr>
          <a:lstStyle/>
          <a:p>
            <a:pPr marL="0" lvl="0" indent="0" algn="l" rtl="0">
              <a:spcBef>
                <a:spcPts val="0"/>
              </a:spcBef>
              <a:spcAft>
                <a:spcPts val="0"/>
              </a:spcAft>
              <a:buNone/>
            </a:pPr>
            <a:endParaRPr/>
          </a:p>
          <a:p>
            <a:pPr marL="0" lvl="0" indent="0" algn="l" rtl="0">
              <a:spcBef>
                <a:spcPts val="1200"/>
              </a:spcBef>
              <a:spcAft>
                <a:spcPts val="0"/>
              </a:spcAft>
              <a:buNone/>
            </a:pPr>
            <a:r>
              <a:rPr lang="en"/>
              <a:t>viewing of heterosexual pornography - men penetrating women, identification with male in imagery, arousal by dominance and submission, uncertainty about roles in relationships, absence of part (penis)</a:t>
            </a:r>
            <a:endParaRPr/>
          </a:p>
          <a:p>
            <a:pPr marL="0" lvl="0" indent="0" algn="l" rtl="0">
              <a:spcBef>
                <a:spcPts val="1200"/>
              </a:spcBef>
              <a:spcAft>
                <a:spcPts val="0"/>
              </a:spcAft>
              <a:buNone/>
            </a:pPr>
            <a:endParaRPr/>
          </a:p>
          <a:p>
            <a:pPr marL="0" lvl="0" indent="0" algn="l" rtl="0">
              <a:spcBef>
                <a:spcPts val="1200"/>
              </a:spcBef>
              <a:spcAft>
                <a:spcPts val="0"/>
              </a:spcAft>
              <a:buNone/>
            </a:pPr>
            <a:r>
              <a:rPr lang="en"/>
              <a:t>Lesbian porn developed for male market.</a:t>
            </a: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103" name="Google Shape;103;p17"/>
          <p:cNvPicPr preferRelativeResize="0"/>
          <p:nvPr/>
        </p:nvPicPr>
        <p:blipFill>
          <a:blip r:embed="rId3">
            <a:alphaModFix/>
          </a:blip>
          <a:stretch>
            <a:fillRect/>
          </a:stretch>
        </p:blipFill>
        <p:spPr>
          <a:xfrm>
            <a:off x="152400" y="152400"/>
            <a:ext cx="2095451" cy="426169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8"/>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approach</a:t>
            </a:r>
            <a:endParaRPr/>
          </a:p>
        </p:txBody>
      </p:sp>
      <p:sp>
        <p:nvSpPr>
          <p:cNvPr id="109" name="Google Shape;109;p18"/>
          <p:cNvSpPr txBox="1">
            <a:spLocks noGrp="1"/>
          </p:cNvSpPr>
          <p:nvPr>
            <p:ph type="body" idx="1"/>
          </p:nvPr>
        </p:nvSpPr>
        <p:spPr>
          <a:xfrm>
            <a:off x="345026" y="1485875"/>
            <a:ext cx="2991600" cy="3002400"/>
          </a:xfrm>
          <a:prstGeom prst="rect">
            <a:avLst/>
          </a:prstGeom>
        </p:spPr>
        <p:txBody>
          <a:bodyPr spcFirstLastPara="1" wrap="square" lIns="91425" tIns="91425" rIns="91425" bIns="91425" anchor="t" anchorCtr="0">
            <a:normAutofit fontScale="70000" lnSpcReduction="20000"/>
          </a:bodyPr>
          <a:lstStyle/>
          <a:p>
            <a:pPr marL="0" lvl="0" indent="0" algn="l" rtl="0">
              <a:lnSpc>
                <a:spcPct val="95000"/>
              </a:lnSpc>
              <a:spcBef>
                <a:spcPts val="0"/>
              </a:spcBef>
              <a:spcAft>
                <a:spcPts val="0"/>
              </a:spcAft>
              <a:buNone/>
            </a:pPr>
            <a:r>
              <a:rPr lang="en" sz="1750" b="1">
                <a:latin typeface="Raleway"/>
                <a:ea typeface="Raleway"/>
                <a:cs typeface="Raleway"/>
                <a:sym typeface="Raleway"/>
              </a:rPr>
              <a:t>Combine theories which prioritise relationships between humans. </a:t>
            </a:r>
            <a:endParaRPr sz="1750" b="1">
              <a:latin typeface="Raleway"/>
              <a:ea typeface="Raleway"/>
              <a:cs typeface="Raleway"/>
              <a:sym typeface="Raleway"/>
            </a:endParaRPr>
          </a:p>
          <a:p>
            <a:pPr marL="0" lvl="0" indent="0" algn="l" rtl="0">
              <a:lnSpc>
                <a:spcPct val="95000"/>
              </a:lnSpc>
              <a:spcBef>
                <a:spcPts val="1200"/>
              </a:spcBef>
              <a:spcAft>
                <a:spcPts val="0"/>
              </a:spcAft>
              <a:buNone/>
            </a:pPr>
            <a:endParaRPr sz="1750" b="1">
              <a:latin typeface="Raleway"/>
              <a:ea typeface="Raleway"/>
              <a:cs typeface="Raleway"/>
              <a:sym typeface="Raleway"/>
            </a:endParaRPr>
          </a:p>
          <a:p>
            <a:pPr marL="0" lvl="0" indent="0" algn="l" rtl="0">
              <a:lnSpc>
                <a:spcPct val="95000"/>
              </a:lnSpc>
              <a:spcBef>
                <a:spcPts val="1200"/>
              </a:spcBef>
              <a:spcAft>
                <a:spcPts val="0"/>
              </a:spcAft>
              <a:buNone/>
            </a:pPr>
            <a:r>
              <a:rPr lang="en" sz="1750">
                <a:latin typeface="Raleway"/>
                <a:ea typeface="Raleway"/>
                <a:cs typeface="Raleway"/>
                <a:sym typeface="Raleway"/>
              </a:rPr>
              <a:t>Radical feminism</a:t>
            </a:r>
            <a:endParaRPr sz="1750">
              <a:latin typeface="Raleway"/>
              <a:ea typeface="Raleway"/>
              <a:cs typeface="Raleway"/>
              <a:sym typeface="Raleway"/>
            </a:endParaRPr>
          </a:p>
          <a:p>
            <a:pPr marL="0" lvl="0" indent="0" algn="l" rtl="0">
              <a:lnSpc>
                <a:spcPct val="95000"/>
              </a:lnSpc>
              <a:spcBef>
                <a:spcPts val="1200"/>
              </a:spcBef>
              <a:spcAft>
                <a:spcPts val="0"/>
              </a:spcAft>
              <a:buNone/>
            </a:pPr>
            <a:r>
              <a:rPr lang="en" sz="1750">
                <a:latin typeface="Raleway"/>
                <a:ea typeface="Raleway"/>
                <a:cs typeface="Raleway"/>
                <a:sym typeface="Raleway"/>
              </a:rPr>
              <a:t>Dialogical Phenomenology</a:t>
            </a:r>
            <a:endParaRPr sz="1750">
              <a:latin typeface="Raleway"/>
              <a:ea typeface="Raleway"/>
              <a:cs typeface="Raleway"/>
              <a:sym typeface="Raleway"/>
            </a:endParaRPr>
          </a:p>
          <a:p>
            <a:pPr marL="0" lvl="0" indent="0" algn="l" rtl="0">
              <a:lnSpc>
                <a:spcPct val="95000"/>
              </a:lnSpc>
              <a:spcBef>
                <a:spcPts val="1200"/>
              </a:spcBef>
              <a:spcAft>
                <a:spcPts val="0"/>
              </a:spcAft>
              <a:buNone/>
            </a:pPr>
            <a:r>
              <a:rPr lang="en" sz="1750">
                <a:latin typeface="Raleway"/>
                <a:ea typeface="Raleway"/>
                <a:cs typeface="Raleway"/>
                <a:sym typeface="Raleway"/>
              </a:rPr>
              <a:t>Trauma-informed therapeutic approaches</a:t>
            </a:r>
            <a:endParaRPr sz="1750">
              <a:latin typeface="Raleway"/>
              <a:ea typeface="Raleway"/>
              <a:cs typeface="Raleway"/>
              <a:sym typeface="Raleway"/>
            </a:endParaRPr>
          </a:p>
          <a:p>
            <a:pPr marL="0" lvl="0" indent="0" algn="l" rtl="0">
              <a:lnSpc>
                <a:spcPct val="95000"/>
              </a:lnSpc>
              <a:spcBef>
                <a:spcPts val="1200"/>
              </a:spcBef>
              <a:spcAft>
                <a:spcPts val="0"/>
              </a:spcAft>
              <a:buNone/>
            </a:pPr>
            <a:r>
              <a:rPr lang="en" sz="1750">
                <a:latin typeface="Raleway"/>
                <a:ea typeface="Raleway"/>
                <a:cs typeface="Raleway"/>
                <a:sym typeface="Raleway"/>
              </a:rPr>
              <a:t>Psychodrama/sociodrama</a:t>
            </a:r>
            <a:endParaRPr sz="1750">
              <a:latin typeface="Raleway"/>
              <a:ea typeface="Raleway"/>
              <a:cs typeface="Raleway"/>
              <a:sym typeface="Raleway"/>
            </a:endParaRPr>
          </a:p>
          <a:p>
            <a:pPr marL="0" lvl="0" indent="0" algn="l" rtl="0">
              <a:lnSpc>
                <a:spcPct val="95000"/>
              </a:lnSpc>
              <a:spcBef>
                <a:spcPts val="1200"/>
              </a:spcBef>
              <a:spcAft>
                <a:spcPts val="0"/>
              </a:spcAft>
              <a:buNone/>
            </a:pPr>
            <a:r>
              <a:rPr lang="en" sz="1750">
                <a:latin typeface="Raleway"/>
                <a:ea typeface="Raleway"/>
                <a:cs typeface="Raleway"/>
                <a:sym typeface="Raleway"/>
              </a:rPr>
              <a:t>Anthropology</a:t>
            </a:r>
            <a:endParaRPr sz="1750">
              <a:latin typeface="Raleway"/>
              <a:ea typeface="Raleway"/>
              <a:cs typeface="Raleway"/>
              <a:sym typeface="Raleway"/>
            </a:endParaRPr>
          </a:p>
          <a:p>
            <a:pPr marL="0" lvl="0" indent="0" algn="l" rtl="0">
              <a:lnSpc>
                <a:spcPct val="95000"/>
              </a:lnSpc>
              <a:spcBef>
                <a:spcPts val="1200"/>
              </a:spcBef>
              <a:spcAft>
                <a:spcPts val="0"/>
              </a:spcAft>
              <a:buNone/>
            </a:pPr>
            <a:r>
              <a:rPr lang="en" sz="1750">
                <a:latin typeface="Raleway"/>
                <a:ea typeface="Raleway"/>
                <a:cs typeface="Raleway"/>
                <a:sym typeface="Raleway"/>
              </a:rPr>
              <a:t>Childhood studies</a:t>
            </a:r>
            <a:endParaRPr sz="1750">
              <a:latin typeface="Raleway"/>
              <a:ea typeface="Raleway"/>
              <a:cs typeface="Raleway"/>
              <a:sym typeface="Raleway"/>
            </a:endParaRPr>
          </a:p>
          <a:p>
            <a:pPr marL="0" lvl="0" indent="0" algn="l" rtl="0">
              <a:lnSpc>
                <a:spcPct val="95000"/>
              </a:lnSpc>
              <a:spcBef>
                <a:spcPts val="1200"/>
              </a:spcBef>
              <a:spcAft>
                <a:spcPts val="1200"/>
              </a:spcAft>
              <a:buClr>
                <a:schemeClr val="dk2"/>
              </a:buClr>
              <a:buSzPts val="193"/>
              <a:buFont typeface="Arial"/>
              <a:buNone/>
            </a:pPr>
            <a:endParaRPr sz="2250">
              <a:latin typeface="Avenir"/>
              <a:ea typeface="Avenir"/>
              <a:cs typeface="Avenir"/>
              <a:sym typeface="Avenir"/>
            </a:endParaRPr>
          </a:p>
        </p:txBody>
      </p:sp>
      <p:pic>
        <p:nvPicPr>
          <p:cNvPr id="110" name="Google Shape;110;p18" descr="Image of The Drama of the Gifted Child: The Search for the True Self (Anniversary Edition)"/>
          <p:cNvPicPr preferRelativeResize="0"/>
          <p:nvPr/>
        </p:nvPicPr>
        <p:blipFill>
          <a:blip r:embed="rId3">
            <a:alphaModFix/>
          </a:blip>
          <a:stretch>
            <a:fillRect/>
          </a:stretch>
        </p:blipFill>
        <p:spPr>
          <a:xfrm>
            <a:off x="6528250" y="3185296"/>
            <a:ext cx="995075" cy="1504953"/>
          </a:xfrm>
          <a:prstGeom prst="rect">
            <a:avLst/>
          </a:prstGeom>
          <a:noFill/>
          <a:ln>
            <a:noFill/>
          </a:ln>
        </p:spPr>
      </p:pic>
      <p:pic>
        <p:nvPicPr>
          <p:cNvPr id="111" name="Google Shape;111;p18" descr="Image of I and Thou By Martin Buber"/>
          <p:cNvPicPr preferRelativeResize="0"/>
          <p:nvPr/>
        </p:nvPicPr>
        <p:blipFill>
          <a:blip r:embed="rId4">
            <a:alphaModFix/>
          </a:blip>
          <a:stretch>
            <a:fillRect/>
          </a:stretch>
        </p:blipFill>
        <p:spPr>
          <a:xfrm>
            <a:off x="5545562" y="1649413"/>
            <a:ext cx="944912" cy="1557829"/>
          </a:xfrm>
          <a:prstGeom prst="rect">
            <a:avLst/>
          </a:prstGeom>
          <a:noFill/>
          <a:ln>
            <a:noFill/>
          </a:ln>
        </p:spPr>
      </p:pic>
      <p:pic>
        <p:nvPicPr>
          <p:cNvPr id="112" name="Google Shape;112;p18" descr="The Work of Art in the Age of Mechanical Reproduction by Walter Benjamin"/>
          <p:cNvPicPr preferRelativeResize="0"/>
          <p:nvPr/>
        </p:nvPicPr>
        <p:blipFill>
          <a:blip r:embed="rId5">
            <a:alphaModFix/>
          </a:blip>
          <a:stretch>
            <a:fillRect/>
          </a:stretch>
        </p:blipFill>
        <p:spPr>
          <a:xfrm>
            <a:off x="4524050" y="1661872"/>
            <a:ext cx="995075" cy="1532953"/>
          </a:xfrm>
          <a:prstGeom prst="rect">
            <a:avLst/>
          </a:prstGeom>
          <a:noFill/>
          <a:ln>
            <a:noFill/>
          </a:ln>
        </p:spPr>
      </p:pic>
      <p:pic>
        <p:nvPicPr>
          <p:cNvPr id="113" name="Google Shape;113;p18" descr="Pornography &amp; Civil Rights: A New Day for Women's Equality by Andrea  Dworkin | Goodreads"/>
          <p:cNvPicPr preferRelativeResize="0"/>
          <p:nvPr/>
        </p:nvPicPr>
        <p:blipFill>
          <a:blip r:embed="rId6">
            <a:alphaModFix/>
          </a:blip>
          <a:stretch>
            <a:fillRect/>
          </a:stretch>
        </p:blipFill>
        <p:spPr>
          <a:xfrm>
            <a:off x="7639500" y="3089924"/>
            <a:ext cx="995075" cy="1557825"/>
          </a:xfrm>
          <a:prstGeom prst="rect">
            <a:avLst/>
          </a:prstGeom>
          <a:noFill/>
          <a:ln>
            <a:noFill/>
          </a:ln>
        </p:spPr>
      </p:pic>
      <p:pic>
        <p:nvPicPr>
          <p:cNvPr id="114" name="Google Shape;114;p18"/>
          <p:cNvPicPr preferRelativeResize="0"/>
          <p:nvPr/>
        </p:nvPicPr>
        <p:blipFill>
          <a:blip r:embed="rId7">
            <a:alphaModFix/>
          </a:blip>
          <a:stretch>
            <a:fillRect/>
          </a:stretch>
        </p:blipFill>
        <p:spPr>
          <a:xfrm>
            <a:off x="6516896" y="1649426"/>
            <a:ext cx="1017779" cy="1557825"/>
          </a:xfrm>
          <a:prstGeom prst="rect">
            <a:avLst/>
          </a:prstGeom>
          <a:noFill/>
          <a:ln>
            <a:noFill/>
          </a:ln>
        </p:spPr>
      </p:pic>
      <p:pic>
        <p:nvPicPr>
          <p:cNvPr id="115" name="Google Shape;115;p18"/>
          <p:cNvPicPr preferRelativeResize="0"/>
          <p:nvPr/>
        </p:nvPicPr>
        <p:blipFill>
          <a:blip r:embed="rId8">
            <a:alphaModFix/>
          </a:blip>
          <a:stretch>
            <a:fillRect/>
          </a:stretch>
        </p:blipFill>
        <p:spPr>
          <a:xfrm>
            <a:off x="7466650" y="1628825"/>
            <a:ext cx="1057276" cy="1512144"/>
          </a:xfrm>
          <a:prstGeom prst="rect">
            <a:avLst/>
          </a:prstGeom>
          <a:noFill/>
          <a:ln>
            <a:noFill/>
          </a:ln>
        </p:spPr>
      </p:pic>
      <p:pic>
        <p:nvPicPr>
          <p:cNvPr id="116" name="Google Shape;116;p18"/>
          <p:cNvPicPr preferRelativeResize="0"/>
          <p:nvPr/>
        </p:nvPicPr>
        <p:blipFill>
          <a:blip r:embed="rId9">
            <a:alphaModFix/>
          </a:blip>
          <a:stretch>
            <a:fillRect/>
          </a:stretch>
        </p:blipFill>
        <p:spPr>
          <a:xfrm>
            <a:off x="3580213" y="3270882"/>
            <a:ext cx="944900" cy="1419931"/>
          </a:xfrm>
          <a:prstGeom prst="rect">
            <a:avLst/>
          </a:prstGeom>
          <a:noFill/>
          <a:ln>
            <a:noFill/>
          </a:ln>
        </p:spPr>
      </p:pic>
      <p:pic>
        <p:nvPicPr>
          <p:cNvPr id="117" name="Google Shape;117;p18"/>
          <p:cNvPicPr preferRelativeResize="0"/>
          <p:nvPr/>
        </p:nvPicPr>
        <p:blipFill>
          <a:blip r:embed="rId10">
            <a:alphaModFix/>
          </a:blip>
          <a:stretch>
            <a:fillRect/>
          </a:stretch>
        </p:blipFill>
        <p:spPr>
          <a:xfrm>
            <a:off x="4562875" y="3230678"/>
            <a:ext cx="944900" cy="1414197"/>
          </a:xfrm>
          <a:prstGeom prst="rect">
            <a:avLst/>
          </a:prstGeom>
          <a:noFill/>
          <a:ln>
            <a:noFill/>
          </a:ln>
        </p:spPr>
      </p:pic>
      <p:pic>
        <p:nvPicPr>
          <p:cNvPr id="118" name="Google Shape;118;p18"/>
          <p:cNvPicPr preferRelativeResize="0"/>
          <p:nvPr/>
        </p:nvPicPr>
        <p:blipFill>
          <a:blip r:embed="rId11">
            <a:alphaModFix/>
          </a:blip>
          <a:stretch>
            <a:fillRect/>
          </a:stretch>
        </p:blipFill>
        <p:spPr>
          <a:xfrm>
            <a:off x="5545550" y="3228381"/>
            <a:ext cx="944925" cy="1418806"/>
          </a:xfrm>
          <a:prstGeom prst="rect">
            <a:avLst/>
          </a:prstGeom>
          <a:noFill/>
          <a:ln>
            <a:noFill/>
          </a:ln>
        </p:spPr>
      </p:pic>
      <p:pic>
        <p:nvPicPr>
          <p:cNvPr id="119" name="Google Shape;119;p18"/>
          <p:cNvPicPr preferRelativeResize="0"/>
          <p:nvPr/>
        </p:nvPicPr>
        <p:blipFill>
          <a:blip r:embed="rId12">
            <a:alphaModFix/>
          </a:blip>
          <a:stretch>
            <a:fillRect/>
          </a:stretch>
        </p:blipFill>
        <p:spPr>
          <a:xfrm>
            <a:off x="3551600" y="1586036"/>
            <a:ext cx="1017775" cy="159772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9"/>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robots</a:t>
            </a:r>
            <a:endParaRPr/>
          </a:p>
        </p:txBody>
      </p:sp>
      <p:sp>
        <p:nvSpPr>
          <p:cNvPr id="125" name="Google Shape;125;p19"/>
          <p:cNvSpPr txBox="1">
            <a:spLocks noGrp="1"/>
          </p:cNvSpPr>
          <p:nvPr>
            <p:ph type="body" idx="1"/>
          </p:nvPr>
        </p:nvSpPr>
        <p:spPr>
          <a:xfrm>
            <a:off x="2410112" y="1595776"/>
            <a:ext cx="6321600" cy="3002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26" name="Google Shape;126;p19"/>
          <p:cNvPicPr preferRelativeResize="0"/>
          <p:nvPr/>
        </p:nvPicPr>
        <p:blipFill rotWithShape="1">
          <a:blip r:embed="rId3">
            <a:alphaModFix/>
          </a:blip>
          <a:srcRect/>
          <a:stretch/>
        </p:blipFill>
        <p:spPr>
          <a:xfrm>
            <a:off x="2410100" y="1659838"/>
            <a:ext cx="1755824" cy="1823825"/>
          </a:xfrm>
          <a:prstGeom prst="rect">
            <a:avLst/>
          </a:prstGeom>
          <a:noFill/>
          <a:ln>
            <a:noFill/>
          </a:ln>
        </p:spPr>
      </p:pic>
      <p:pic>
        <p:nvPicPr>
          <p:cNvPr id="127" name="Google Shape;127;p19"/>
          <p:cNvPicPr preferRelativeResize="0"/>
          <p:nvPr/>
        </p:nvPicPr>
        <p:blipFill rotWithShape="1">
          <a:blip r:embed="rId4">
            <a:alphaModFix/>
          </a:blip>
          <a:srcRect/>
          <a:stretch/>
        </p:blipFill>
        <p:spPr>
          <a:xfrm>
            <a:off x="4805950" y="1740360"/>
            <a:ext cx="1529900" cy="1534661"/>
          </a:xfrm>
          <a:prstGeom prst="rect">
            <a:avLst/>
          </a:prstGeom>
          <a:noFill/>
          <a:ln>
            <a:noFill/>
          </a:ln>
        </p:spPr>
      </p:pic>
      <p:pic>
        <p:nvPicPr>
          <p:cNvPr id="128" name="Google Shape;128;p19"/>
          <p:cNvPicPr preferRelativeResize="0"/>
          <p:nvPr/>
        </p:nvPicPr>
        <p:blipFill>
          <a:blip r:embed="rId5">
            <a:alphaModFix/>
          </a:blip>
          <a:stretch>
            <a:fillRect/>
          </a:stretch>
        </p:blipFill>
        <p:spPr>
          <a:xfrm>
            <a:off x="1231550" y="3804025"/>
            <a:ext cx="6362700" cy="1162050"/>
          </a:xfrm>
          <a:prstGeom prst="rect">
            <a:avLst/>
          </a:prstGeom>
          <a:noFill/>
          <a:ln>
            <a:noFill/>
          </a:ln>
        </p:spPr>
      </p:pic>
      <p:pic>
        <p:nvPicPr>
          <p:cNvPr id="129" name="Google Shape;129;p19"/>
          <p:cNvPicPr preferRelativeResize="0"/>
          <p:nvPr/>
        </p:nvPicPr>
        <p:blipFill>
          <a:blip r:embed="rId6">
            <a:alphaModFix/>
          </a:blip>
          <a:stretch>
            <a:fillRect/>
          </a:stretch>
        </p:blipFill>
        <p:spPr>
          <a:xfrm>
            <a:off x="6722467" y="1638376"/>
            <a:ext cx="1940933" cy="1492075"/>
          </a:xfrm>
          <a:prstGeom prst="rect">
            <a:avLst/>
          </a:prstGeom>
          <a:noFill/>
          <a:ln>
            <a:noFill/>
          </a:ln>
        </p:spPr>
      </p:pic>
      <p:pic>
        <p:nvPicPr>
          <p:cNvPr id="130" name="Google Shape;130;p19"/>
          <p:cNvPicPr preferRelativeResize="0"/>
          <p:nvPr/>
        </p:nvPicPr>
        <p:blipFill>
          <a:blip r:embed="rId7">
            <a:alphaModFix/>
          </a:blip>
          <a:stretch>
            <a:fillRect/>
          </a:stretch>
        </p:blipFill>
        <p:spPr>
          <a:xfrm>
            <a:off x="259550" y="1661125"/>
            <a:ext cx="2095450" cy="16931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0"/>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1900"/>
              <a:t>Representational Technologies of the Human *(women and girls)</a:t>
            </a:r>
            <a:endParaRPr sz="1900"/>
          </a:p>
        </p:txBody>
      </p:sp>
      <p:sp>
        <p:nvSpPr>
          <p:cNvPr id="136" name="Google Shape;136;p20"/>
          <p:cNvSpPr txBox="1">
            <a:spLocks noGrp="1"/>
          </p:cNvSpPr>
          <p:nvPr>
            <p:ph type="body" idx="1"/>
          </p:nvPr>
        </p:nvSpPr>
        <p:spPr>
          <a:xfrm>
            <a:off x="2410112" y="1595776"/>
            <a:ext cx="6321600" cy="3002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37" name="Google Shape;137;p20"/>
          <p:cNvPicPr preferRelativeResize="0"/>
          <p:nvPr/>
        </p:nvPicPr>
        <p:blipFill rotWithShape="1">
          <a:blip r:embed="rId3">
            <a:alphaModFix/>
          </a:blip>
          <a:srcRect/>
          <a:stretch/>
        </p:blipFill>
        <p:spPr>
          <a:xfrm>
            <a:off x="2519700" y="1679337"/>
            <a:ext cx="2315324" cy="1179950"/>
          </a:xfrm>
          <a:prstGeom prst="rect">
            <a:avLst/>
          </a:prstGeom>
          <a:noFill/>
          <a:ln>
            <a:noFill/>
          </a:ln>
        </p:spPr>
      </p:pic>
      <p:pic>
        <p:nvPicPr>
          <p:cNvPr id="138" name="Google Shape;138;p20"/>
          <p:cNvPicPr preferRelativeResize="0"/>
          <p:nvPr/>
        </p:nvPicPr>
        <p:blipFill>
          <a:blip r:embed="rId4">
            <a:alphaModFix/>
          </a:blip>
          <a:stretch>
            <a:fillRect/>
          </a:stretch>
        </p:blipFill>
        <p:spPr>
          <a:xfrm>
            <a:off x="6110273" y="3214000"/>
            <a:ext cx="2116296" cy="1402776"/>
          </a:xfrm>
          <a:prstGeom prst="rect">
            <a:avLst/>
          </a:prstGeom>
          <a:noFill/>
          <a:ln>
            <a:noFill/>
          </a:ln>
        </p:spPr>
      </p:pic>
      <p:pic>
        <p:nvPicPr>
          <p:cNvPr id="139" name="Google Shape;139;p20"/>
          <p:cNvPicPr preferRelativeResize="0"/>
          <p:nvPr/>
        </p:nvPicPr>
        <p:blipFill rotWithShape="1">
          <a:blip r:embed="rId5">
            <a:alphaModFix/>
          </a:blip>
          <a:srcRect/>
          <a:stretch/>
        </p:blipFill>
        <p:spPr>
          <a:xfrm>
            <a:off x="6110284" y="1651475"/>
            <a:ext cx="1932990" cy="1235650"/>
          </a:xfrm>
          <a:prstGeom prst="rect">
            <a:avLst/>
          </a:prstGeom>
          <a:noFill/>
          <a:ln>
            <a:noFill/>
          </a:ln>
        </p:spPr>
      </p:pic>
      <p:pic>
        <p:nvPicPr>
          <p:cNvPr id="140" name="Google Shape;140;p20"/>
          <p:cNvPicPr preferRelativeResize="0"/>
          <p:nvPr/>
        </p:nvPicPr>
        <p:blipFill>
          <a:blip r:embed="rId6">
            <a:alphaModFix/>
          </a:blip>
          <a:stretch>
            <a:fillRect/>
          </a:stretch>
        </p:blipFill>
        <p:spPr>
          <a:xfrm>
            <a:off x="2519700" y="3073050"/>
            <a:ext cx="2364275" cy="15437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1"/>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attachment</a:t>
            </a:r>
            <a:endParaRPr/>
          </a:p>
        </p:txBody>
      </p:sp>
      <p:sp>
        <p:nvSpPr>
          <p:cNvPr id="146" name="Google Shape;146;p21"/>
          <p:cNvSpPr txBox="1">
            <a:spLocks noGrp="1"/>
          </p:cNvSpPr>
          <p:nvPr>
            <p:ph type="body" idx="1"/>
          </p:nvPr>
        </p:nvSpPr>
        <p:spPr>
          <a:xfrm>
            <a:off x="2410112" y="1595776"/>
            <a:ext cx="6321600" cy="3002400"/>
          </a:xfrm>
          <a:prstGeom prst="rect">
            <a:avLst/>
          </a:prstGeom>
        </p:spPr>
        <p:txBody>
          <a:bodyPr spcFirstLastPara="1" wrap="square" lIns="91425" tIns="91425" rIns="91425" bIns="91425" anchor="t" anchorCtr="0">
            <a:normAutofit fontScale="70000" lnSpcReduction="20000"/>
          </a:bodyPr>
          <a:lstStyle/>
          <a:p>
            <a:pPr marL="0" lvl="0" indent="0" algn="l" rtl="0">
              <a:spcBef>
                <a:spcPts val="0"/>
              </a:spcBef>
              <a:spcAft>
                <a:spcPts val="0"/>
              </a:spcAft>
              <a:buNone/>
            </a:pPr>
            <a:r>
              <a:rPr lang="en">
                <a:latin typeface="Raleway"/>
                <a:ea typeface="Raleway"/>
                <a:cs typeface="Raleway"/>
                <a:sym typeface="Raleway"/>
              </a:rPr>
              <a:t>Infants are born helpless and need to be cared for</a:t>
            </a:r>
            <a:endParaRPr>
              <a:latin typeface="Raleway"/>
              <a:ea typeface="Raleway"/>
              <a:cs typeface="Raleway"/>
              <a:sym typeface="Raleway"/>
            </a:endParaRPr>
          </a:p>
          <a:p>
            <a:pPr marL="0" lvl="0" indent="0" algn="l" rtl="0">
              <a:spcBef>
                <a:spcPts val="1200"/>
              </a:spcBef>
              <a:spcAft>
                <a:spcPts val="0"/>
              </a:spcAft>
              <a:buNone/>
            </a:pPr>
            <a:r>
              <a:rPr lang="en">
                <a:latin typeface="Raleway"/>
                <a:ea typeface="Raleway"/>
                <a:cs typeface="Raleway"/>
                <a:sym typeface="Raleway"/>
              </a:rPr>
              <a:t>Stable, enduring, safe and secure relationships best for child development.</a:t>
            </a:r>
            <a:endParaRPr>
              <a:latin typeface="Raleway"/>
              <a:ea typeface="Raleway"/>
              <a:cs typeface="Raleway"/>
              <a:sym typeface="Raleway"/>
            </a:endParaRPr>
          </a:p>
          <a:p>
            <a:pPr marL="0" lvl="0" indent="0" algn="l" rtl="0">
              <a:spcBef>
                <a:spcPts val="1200"/>
              </a:spcBef>
              <a:spcAft>
                <a:spcPts val="0"/>
              </a:spcAft>
              <a:buNone/>
            </a:pPr>
            <a:r>
              <a:rPr lang="en">
                <a:latin typeface="Raleway"/>
                <a:ea typeface="Raleway"/>
                <a:cs typeface="Raleway"/>
                <a:sym typeface="Raleway"/>
              </a:rPr>
              <a:t>Through attachment (the closest form of relationship), a relational template emerges that is used by the person throughout their lives to make other close forms of relationship (pair-bonded, friendships), but also usefulness in making other kinds of relationships (colleagues, associates), and interactions (strangers, anonymous others)</a:t>
            </a:r>
            <a:endParaRPr>
              <a:latin typeface="Raleway"/>
              <a:ea typeface="Raleway"/>
              <a:cs typeface="Raleway"/>
              <a:sym typeface="Raleway"/>
            </a:endParaRPr>
          </a:p>
          <a:p>
            <a:pPr marL="0" lvl="0" indent="0" algn="l" rtl="0">
              <a:spcBef>
                <a:spcPts val="1200"/>
              </a:spcBef>
              <a:spcAft>
                <a:spcPts val="0"/>
              </a:spcAft>
              <a:buNone/>
            </a:pPr>
            <a:r>
              <a:rPr lang="en">
                <a:latin typeface="Raleway"/>
                <a:ea typeface="Raleway"/>
                <a:cs typeface="Raleway"/>
                <a:sym typeface="Raleway"/>
              </a:rPr>
              <a:t>Childhood trauma in families through abuse leads to dysregulation, emotional, cognitive, bodily difficulties.</a:t>
            </a:r>
            <a:endParaRPr>
              <a:latin typeface="Raleway"/>
              <a:ea typeface="Raleway"/>
              <a:cs typeface="Raleway"/>
              <a:sym typeface="Raleway"/>
            </a:endParaRPr>
          </a:p>
          <a:p>
            <a:pPr marL="0" lvl="0" indent="0" algn="l" rtl="0">
              <a:spcBef>
                <a:spcPts val="1200"/>
              </a:spcBef>
              <a:spcAft>
                <a:spcPts val="0"/>
              </a:spcAft>
              <a:buNone/>
            </a:pPr>
            <a:r>
              <a:rPr lang="en">
                <a:latin typeface="Raleway"/>
                <a:ea typeface="Raleway"/>
                <a:cs typeface="Raleway"/>
                <a:sym typeface="Raleway"/>
              </a:rPr>
              <a:t>Strategy of survival: dissociation (pretend what is happening isn’t happening).</a:t>
            </a:r>
            <a:endParaRPr>
              <a:latin typeface="Raleway"/>
              <a:ea typeface="Raleway"/>
              <a:cs typeface="Raleway"/>
              <a:sym typeface="Raleway"/>
            </a:endParaRPr>
          </a:p>
          <a:p>
            <a:pPr marL="0" lvl="0" indent="0" algn="l" rtl="0">
              <a:spcBef>
                <a:spcPts val="1200"/>
              </a:spcBef>
              <a:spcAft>
                <a:spcPts val="1200"/>
              </a:spcAft>
              <a:buNone/>
            </a:pPr>
            <a:r>
              <a:rPr lang="en">
                <a:latin typeface="Raleway"/>
                <a:ea typeface="Raleway"/>
                <a:cs typeface="Raleway"/>
                <a:sym typeface="Raleway"/>
              </a:rPr>
              <a:t>Trauma responses: flight, fight, freeze, fawn, flop.</a:t>
            </a:r>
            <a:endParaRPr>
              <a:latin typeface="Raleway"/>
              <a:ea typeface="Raleway"/>
              <a:cs typeface="Raleway"/>
              <a:sym typeface="Raleway"/>
            </a:endParaRPr>
          </a:p>
        </p:txBody>
      </p:sp>
      <p:pic>
        <p:nvPicPr>
          <p:cNvPr id="147" name="Google Shape;147;p21"/>
          <p:cNvPicPr preferRelativeResize="0"/>
          <p:nvPr/>
        </p:nvPicPr>
        <p:blipFill rotWithShape="1">
          <a:blip r:embed="rId3">
            <a:alphaModFix/>
          </a:blip>
          <a:srcRect/>
          <a:stretch/>
        </p:blipFill>
        <p:spPr>
          <a:xfrm>
            <a:off x="188600" y="2106400"/>
            <a:ext cx="2061000" cy="1469325"/>
          </a:xfrm>
          <a:prstGeom prst="rect">
            <a:avLst/>
          </a:prstGeom>
          <a:noFill/>
          <a:ln>
            <a:noFill/>
          </a:ln>
        </p:spPr>
      </p:pic>
    </p:spTree>
  </p:cSld>
  <p:clrMapOvr>
    <a:masterClrMapping/>
  </p:clrMapOvr>
</p:sld>
</file>

<file path=ppt/theme/theme1.xml><?xml version="1.0" encoding="utf-8"?>
<a:theme xmlns:a="http://schemas.openxmlformats.org/drawingml/2006/main"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731</Words>
  <Application>Microsoft Macintosh PowerPoint</Application>
  <PresentationFormat>On-screen Show (16:9)</PresentationFormat>
  <Paragraphs>91</Paragraphs>
  <Slides>18</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Lato</vt:lpstr>
      <vt:lpstr>Roboto</vt:lpstr>
      <vt:lpstr>Raleway</vt:lpstr>
      <vt:lpstr>Raleway Medium</vt:lpstr>
      <vt:lpstr>Avenir</vt:lpstr>
      <vt:lpstr>Swiss</vt:lpstr>
      <vt:lpstr>Lesbians, loneliness, and love:  challenging robotic pornographic culture  Kathleen Richardson </vt:lpstr>
      <vt:lpstr>Rainbows everywhere but where are all the lesbians?</vt:lpstr>
      <vt:lpstr>invisible</vt:lpstr>
      <vt:lpstr>Pornography </vt:lpstr>
      <vt:lpstr>pornography and identity </vt:lpstr>
      <vt:lpstr>approach</vt:lpstr>
      <vt:lpstr>robots</vt:lpstr>
      <vt:lpstr>Representational Technologies of the Human *(women and girls)</vt:lpstr>
      <vt:lpstr>attachment</vt:lpstr>
      <vt:lpstr>interpersonal relationships</vt:lpstr>
      <vt:lpstr>robots/Politics of Dissociation</vt:lpstr>
      <vt:lpstr>porn’s impact on self, identity and relationships</vt:lpstr>
      <vt:lpstr>“Surplus of fiction”</vt:lpstr>
      <vt:lpstr>an attachment/trauma point of view</vt:lpstr>
      <vt:lpstr>But dissociation is not being healed through relationship but generated through tech+porn+gender ideology</vt:lpstr>
      <vt:lpstr>the Politics of Love</vt:lpstr>
      <vt:lpstr>future work</vt:lpstr>
      <vt:lpstr>recent publication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Lesbians, loneliness, and love:  challenging robotic pornographic culture  Kathleen Richardson </dc:title>
  <cp:lastModifiedBy>Kathleen Stock</cp:lastModifiedBy>
  <cp:revision>1</cp:revision>
  <dcterms:modified xsi:type="dcterms:W3CDTF">2023-03-25T08:46:03Z</dcterms:modified>
</cp:coreProperties>
</file>