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81" r:id="rId5"/>
    <p:sldId id="286" r:id="rId6"/>
    <p:sldId id="288" r:id="rId7"/>
    <p:sldId id="289" r:id="rId8"/>
    <p:sldId id="290" r:id="rId9"/>
    <p:sldId id="291" r:id="rId10"/>
    <p:sldId id="292" r:id="rId11"/>
    <p:sldId id="293" r:id="rId12"/>
    <p:sldId id="282" r:id="rId13"/>
    <p:sldId id="294" r:id="rId14"/>
    <p:sldId id="283" r:id="rId15"/>
    <p:sldId id="295" r:id="rId16"/>
    <p:sldId id="296" r:id="rId17"/>
    <p:sldId id="297" r:id="rId18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44145" autoAdjust="0"/>
  </p:normalViewPr>
  <p:slideViewPr>
    <p:cSldViewPr snapToGrid="0">
      <p:cViewPr varScale="1">
        <p:scale>
          <a:sx n="45" d="100"/>
          <a:sy n="45" d="100"/>
        </p:scale>
        <p:origin x="3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69EC45-C5C8-4506-8D1C-CD182D8CD963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71B27E9-5819-4B93-9033-894805297D70}">
      <dgm:prSet/>
      <dgm:spPr/>
      <dgm:t>
        <a:bodyPr/>
        <a:lstStyle/>
        <a:p>
          <a:r>
            <a:rPr lang="en-GB" dirty="0"/>
            <a:t>Are lesbians discriminated against, based on being lesbian, when they are processed in the criminal justice system?</a:t>
          </a:r>
          <a:endParaRPr lang="en-US" dirty="0"/>
        </a:p>
      </dgm:t>
    </dgm:pt>
    <dgm:pt modelId="{C4635351-B05E-42E4-8FFD-3855295DD766}" type="parTrans" cxnId="{4AA836E9-980E-4294-AD84-A3F2B7F615EA}">
      <dgm:prSet/>
      <dgm:spPr/>
      <dgm:t>
        <a:bodyPr/>
        <a:lstStyle/>
        <a:p>
          <a:endParaRPr lang="en-US"/>
        </a:p>
      </dgm:t>
    </dgm:pt>
    <dgm:pt modelId="{E23D4E84-4E25-4745-9C7B-9141E0F1BCFA}" type="sibTrans" cxnId="{4AA836E9-980E-4294-AD84-A3F2B7F615EA}">
      <dgm:prSet/>
      <dgm:spPr/>
      <dgm:t>
        <a:bodyPr/>
        <a:lstStyle/>
        <a:p>
          <a:endParaRPr lang="en-US"/>
        </a:p>
      </dgm:t>
    </dgm:pt>
    <dgm:pt modelId="{32403C20-4432-4A21-BAE0-1F9E7B36F0C3}">
      <dgm:prSet/>
      <dgm:spPr/>
      <dgm:t>
        <a:bodyPr/>
        <a:lstStyle/>
        <a:p>
          <a:r>
            <a:rPr lang="en-GB" dirty="0"/>
            <a:t>Problems of methodology – What counts as a lesbian? Who is doing the counting? When is the counting done?</a:t>
          </a:r>
          <a:endParaRPr lang="en-US" dirty="0"/>
        </a:p>
      </dgm:t>
    </dgm:pt>
    <dgm:pt modelId="{1A6FA42F-7DE1-4E98-9408-55EB7762C056}" type="parTrans" cxnId="{6BE125F8-70F7-4165-8166-A4EB5CFB373A}">
      <dgm:prSet/>
      <dgm:spPr/>
      <dgm:t>
        <a:bodyPr/>
        <a:lstStyle/>
        <a:p>
          <a:endParaRPr lang="en-US"/>
        </a:p>
      </dgm:t>
    </dgm:pt>
    <dgm:pt modelId="{807DD302-D2B5-49E5-9B6F-E1F3348DE55B}" type="sibTrans" cxnId="{6BE125F8-70F7-4165-8166-A4EB5CFB373A}">
      <dgm:prSet/>
      <dgm:spPr/>
      <dgm:t>
        <a:bodyPr/>
        <a:lstStyle/>
        <a:p>
          <a:endParaRPr lang="en-US"/>
        </a:p>
      </dgm:t>
    </dgm:pt>
    <dgm:pt modelId="{FB54617F-DCB5-46DD-9CBF-0A24A5E1CB66}">
      <dgm:prSet/>
      <dgm:spPr/>
      <dgm:t>
        <a:bodyPr/>
        <a:lstStyle/>
        <a:p>
          <a:r>
            <a:rPr lang="en-GB" dirty="0"/>
            <a:t>Women are doubly deviant, doubly damned and perhaps lesbians are doubly deviant but perhaps </a:t>
          </a:r>
          <a:r>
            <a:rPr lang="en-GB" b="1" i="1" dirty="0"/>
            <a:t>triply </a:t>
          </a:r>
          <a:r>
            <a:rPr lang="en-GB" dirty="0"/>
            <a:t>damned</a:t>
          </a:r>
          <a:endParaRPr lang="en-US" dirty="0"/>
        </a:p>
      </dgm:t>
    </dgm:pt>
    <dgm:pt modelId="{B7B0030D-A97F-4FE9-81F6-19F20668D91D}" type="parTrans" cxnId="{A64F9380-D1CD-40E0-AF4A-4640C53D9514}">
      <dgm:prSet/>
      <dgm:spPr/>
      <dgm:t>
        <a:bodyPr/>
        <a:lstStyle/>
        <a:p>
          <a:endParaRPr lang="en-US"/>
        </a:p>
      </dgm:t>
    </dgm:pt>
    <dgm:pt modelId="{5B6FFB8E-B8CB-4F62-83A0-DE47D0FB3993}" type="sibTrans" cxnId="{A64F9380-D1CD-40E0-AF4A-4640C53D9514}">
      <dgm:prSet/>
      <dgm:spPr/>
      <dgm:t>
        <a:bodyPr/>
        <a:lstStyle/>
        <a:p>
          <a:endParaRPr lang="en-US"/>
        </a:p>
      </dgm:t>
    </dgm:pt>
    <dgm:pt modelId="{49FFCCA4-C468-496C-9919-F558CCD54856}" type="pres">
      <dgm:prSet presAssocID="{6E69EC45-C5C8-4506-8D1C-CD182D8CD963}" presName="linear" presStyleCnt="0">
        <dgm:presLayoutVars>
          <dgm:animLvl val="lvl"/>
          <dgm:resizeHandles val="exact"/>
        </dgm:presLayoutVars>
      </dgm:prSet>
      <dgm:spPr/>
    </dgm:pt>
    <dgm:pt modelId="{E1939F65-5D04-4B5C-BD96-2BBA68A00ED5}" type="pres">
      <dgm:prSet presAssocID="{871B27E9-5819-4B93-9033-894805297D70}" presName="parentText" presStyleLbl="node1" presStyleIdx="0" presStyleCnt="3" custLinFactNeighborX="215" custLinFactNeighborY="-66140">
        <dgm:presLayoutVars>
          <dgm:chMax val="0"/>
          <dgm:bulletEnabled val="1"/>
        </dgm:presLayoutVars>
      </dgm:prSet>
      <dgm:spPr/>
    </dgm:pt>
    <dgm:pt modelId="{18C85920-61EB-4031-8A91-25A6AB7A96D9}" type="pres">
      <dgm:prSet presAssocID="{E23D4E84-4E25-4745-9C7B-9141E0F1BCFA}" presName="spacer" presStyleCnt="0"/>
      <dgm:spPr/>
    </dgm:pt>
    <dgm:pt modelId="{B1F43753-564E-458B-9662-1D302E7B9C89}" type="pres">
      <dgm:prSet presAssocID="{32403C20-4432-4A21-BAE0-1F9E7B36F0C3}" presName="parentText" presStyleLbl="node1" presStyleIdx="1" presStyleCnt="3" custLinFactNeighborX="215" custLinFactNeighborY="-66140">
        <dgm:presLayoutVars>
          <dgm:chMax val="0"/>
          <dgm:bulletEnabled val="1"/>
        </dgm:presLayoutVars>
      </dgm:prSet>
      <dgm:spPr/>
    </dgm:pt>
    <dgm:pt modelId="{DEDDD0B5-04C2-431F-B045-70F638E6472D}" type="pres">
      <dgm:prSet presAssocID="{807DD302-D2B5-49E5-9B6F-E1F3348DE55B}" presName="spacer" presStyleCnt="0"/>
      <dgm:spPr/>
    </dgm:pt>
    <dgm:pt modelId="{DAFA279C-1042-49D3-B442-CC8E01ED3866}" type="pres">
      <dgm:prSet presAssocID="{FB54617F-DCB5-46DD-9CBF-0A24A5E1CB6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AA84959-19F6-4C2D-BFAC-0CB1222DEDD2}" type="presOf" srcId="{FB54617F-DCB5-46DD-9CBF-0A24A5E1CB66}" destId="{DAFA279C-1042-49D3-B442-CC8E01ED3866}" srcOrd="0" destOrd="0" presId="urn:microsoft.com/office/officeart/2005/8/layout/vList2"/>
    <dgm:cxn modelId="{68A7AE6C-8ED2-45D0-AA2A-65228E0BACDC}" type="presOf" srcId="{32403C20-4432-4A21-BAE0-1F9E7B36F0C3}" destId="{B1F43753-564E-458B-9662-1D302E7B9C89}" srcOrd="0" destOrd="0" presId="urn:microsoft.com/office/officeart/2005/8/layout/vList2"/>
    <dgm:cxn modelId="{A64F9380-D1CD-40E0-AF4A-4640C53D9514}" srcId="{6E69EC45-C5C8-4506-8D1C-CD182D8CD963}" destId="{FB54617F-DCB5-46DD-9CBF-0A24A5E1CB66}" srcOrd="2" destOrd="0" parTransId="{B7B0030D-A97F-4FE9-81F6-19F20668D91D}" sibTransId="{5B6FFB8E-B8CB-4F62-83A0-DE47D0FB3993}"/>
    <dgm:cxn modelId="{A2EBC695-A404-4098-91A3-7A85D5B69A40}" type="presOf" srcId="{6E69EC45-C5C8-4506-8D1C-CD182D8CD963}" destId="{49FFCCA4-C468-496C-9919-F558CCD54856}" srcOrd="0" destOrd="0" presId="urn:microsoft.com/office/officeart/2005/8/layout/vList2"/>
    <dgm:cxn modelId="{901862CA-BCD3-4738-AFB1-0DEFD7DFCB35}" type="presOf" srcId="{871B27E9-5819-4B93-9033-894805297D70}" destId="{E1939F65-5D04-4B5C-BD96-2BBA68A00ED5}" srcOrd="0" destOrd="0" presId="urn:microsoft.com/office/officeart/2005/8/layout/vList2"/>
    <dgm:cxn modelId="{4AA836E9-980E-4294-AD84-A3F2B7F615EA}" srcId="{6E69EC45-C5C8-4506-8D1C-CD182D8CD963}" destId="{871B27E9-5819-4B93-9033-894805297D70}" srcOrd="0" destOrd="0" parTransId="{C4635351-B05E-42E4-8FFD-3855295DD766}" sibTransId="{E23D4E84-4E25-4745-9C7B-9141E0F1BCFA}"/>
    <dgm:cxn modelId="{6BE125F8-70F7-4165-8166-A4EB5CFB373A}" srcId="{6E69EC45-C5C8-4506-8D1C-CD182D8CD963}" destId="{32403C20-4432-4A21-BAE0-1F9E7B36F0C3}" srcOrd="1" destOrd="0" parTransId="{1A6FA42F-7DE1-4E98-9408-55EB7762C056}" sibTransId="{807DD302-D2B5-49E5-9B6F-E1F3348DE55B}"/>
    <dgm:cxn modelId="{24E5593D-5233-4C8E-ADC5-6DB4E62A427C}" type="presParOf" srcId="{49FFCCA4-C468-496C-9919-F558CCD54856}" destId="{E1939F65-5D04-4B5C-BD96-2BBA68A00ED5}" srcOrd="0" destOrd="0" presId="urn:microsoft.com/office/officeart/2005/8/layout/vList2"/>
    <dgm:cxn modelId="{4CB2A06F-29B9-442B-B395-1DD7EC87EE12}" type="presParOf" srcId="{49FFCCA4-C468-496C-9919-F558CCD54856}" destId="{18C85920-61EB-4031-8A91-25A6AB7A96D9}" srcOrd="1" destOrd="0" presId="urn:microsoft.com/office/officeart/2005/8/layout/vList2"/>
    <dgm:cxn modelId="{520C2764-2182-4E94-BB85-16145EC2CC73}" type="presParOf" srcId="{49FFCCA4-C468-496C-9919-F558CCD54856}" destId="{B1F43753-564E-458B-9662-1D302E7B9C89}" srcOrd="2" destOrd="0" presId="urn:microsoft.com/office/officeart/2005/8/layout/vList2"/>
    <dgm:cxn modelId="{79370994-5347-45A1-99C8-236E85061C13}" type="presParOf" srcId="{49FFCCA4-C468-496C-9919-F558CCD54856}" destId="{DEDDD0B5-04C2-431F-B045-70F638E6472D}" srcOrd="3" destOrd="0" presId="urn:microsoft.com/office/officeart/2005/8/layout/vList2"/>
    <dgm:cxn modelId="{D9B363C5-2B04-4530-AA90-25DC3932348F}" type="presParOf" srcId="{49FFCCA4-C468-496C-9919-F558CCD54856}" destId="{DAFA279C-1042-49D3-B442-CC8E01ED386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AA336F-6888-417F-A037-2D00E5EC481D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D92185-2774-4B72-B8DE-1E996A2358DD}">
      <dgm:prSet/>
      <dgm:spPr/>
      <dgm:t>
        <a:bodyPr/>
        <a:lstStyle/>
        <a:p>
          <a:r>
            <a:rPr lang="en-US"/>
            <a:t>Victimisation</a:t>
          </a:r>
        </a:p>
      </dgm:t>
    </dgm:pt>
    <dgm:pt modelId="{F725E269-9C3C-4EFC-B99F-0C2E9796EE84}" type="parTrans" cxnId="{02F60659-DFB2-48CE-BBA5-2D2C9DA7041A}">
      <dgm:prSet/>
      <dgm:spPr/>
      <dgm:t>
        <a:bodyPr/>
        <a:lstStyle/>
        <a:p>
          <a:endParaRPr lang="en-US"/>
        </a:p>
      </dgm:t>
    </dgm:pt>
    <dgm:pt modelId="{A44DA8CE-BC28-416F-8B57-5DA8B625219B}" type="sibTrans" cxnId="{02F60659-DFB2-48CE-BBA5-2D2C9DA7041A}">
      <dgm:prSet/>
      <dgm:spPr/>
      <dgm:t>
        <a:bodyPr/>
        <a:lstStyle/>
        <a:p>
          <a:endParaRPr lang="en-US"/>
        </a:p>
      </dgm:t>
    </dgm:pt>
    <dgm:pt modelId="{F71156DE-5074-4A85-91D2-770046A525A9}">
      <dgm:prSet/>
      <dgm:spPr/>
      <dgm:t>
        <a:bodyPr/>
        <a:lstStyle/>
        <a:p>
          <a:r>
            <a:rPr lang="en-US"/>
            <a:t>Hate Crime</a:t>
          </a:r>
        </a:p>
      </dgm:t>
    </dgm:pt>
    <dgm:pt modelId="{91957EC7-5F0F-4F9E-BBC0-14F30571ED1B}" type="parTrans" cxnId="{55F4D329-056F-465C-A1E9-F6073B1D98E0}">
      <dgm:prSet/>
      <dgm:spPr/>
      <dgm:t>
        <a:bodyPr/>
        <a:lstStyle/>
        <a:p>
          <a:endParaRPr lang="en-US"/>
        </a:p>
      </dgm:t>
    </dgm:pt>
    <dgm:pt modelId="{5562506B-AEDB-434C-A903-72C3225B4308}" type="sibTrans" cxnId="{55F4D329-056F-465C-A1E9-F6073B1D98E0}">
      <dgm:prSet/>
      <dgm:spPr/>
      <dgm:t>
        <a:bodyPr/>
        <a:lstStyle/>
        <a:p>
          <a:endParaRPr lang="en-US"/>
        </a:p>
      </dgm:t>
    </dgm:pt>
    <dgm:pt modelId="{7AADDB11-2070-4655-A8BD-22978948E743}">
      <dgm:prSet/>
      <dgm:spPr/>
      <dgm:t>
        <a:bodyPr/>
        <a:lstStyle/>
        <a:p>
          <a:r>
            <a:rPr lang="en-US"/>
            <a:t>Studies?</a:t>
          </a:r>
        </a:p>
      </dgm:t>
    </dgm:pt>
    <dgm:pt modelId="{D02607C3-E24A-4EB7-970B-CF9B33E122DE}" type="parTrans" cxnId="{BD9A3A7D-D73E-40DF-A6EC-78D442E9380F}">
      <dgm:prSet/>
      <dgm:spPr/>
      <dgm:t>
        <a:bodyPr/>
        <a:lstStyle/>
        <a:p>
          <a:endParaRPr lang="en-US"/>
        </a:p>
      </dgm:t>
    </dgm:pt>
    <dgm:pt modelId="{9EFBED13-FC0D-43AF-B35E-D124E4D6A503}" type="sibTrans" cxnId="{BD9A3A7D-D73E-40DF-A6EC-78D442E9380F}">
      <dgm:prSet/>
      <dgm:spPr/>
      <dgm:t>
        <a:bodyPr/>
        <a:lstStyle/>
        <a:p>
          <a:endParaRPr lang="en-US"/>
        </a:p>
      </dgm:t>
    </dgm:pt>
    <dgm:pt modelId="{8A31C5FD-2AFA-4948-B8BB-F36982BFA81A}" type="pres">
      <dgm:prSet presAssocID="{E5AA336F-6888-417F-A037-2D00E5EC481D}" presName="linear" presStyleCnt="0">
        <dgm:presLayoutVars>
          <dgm:dir/>
          <dgm:animLvl val="lvl"/>
          <dgm:resizeHandles val="exact"/>
        </dgm:presLayoutVars>
      </dgm:prSet>
      <dgm:spPr/>
    </dgm:pt>
    <dgm:pt modelId="{AF4F03D0-D467-40CE-87D8-99AD02A68B96}" type="pres">
      <dgm:prSet presAssocID="{11D92185-2774-4B72-B8DE-1E996A2358DD}" presName="parentLin" presStyleCnt="0"/>
      <dgm:spPr/>
    </dgm:pt>
    <dgm:pt modelId="{24988331-FA35-4089-8107-365CA20BB621}" type="pres">
      <dgm:prSet presAssocID="{11D92185-2774-4B72-B8DE-1E996A2358DD}" presName="parentLeftMargin" presStyleLbl="node1" presStyleIdx="0" presStyleCnt="3"/>
      <dgm:spPr/>
    </dgm:pt>
    <dgm:pt modelId="{E3FF78A9-99D3-44DB-B55B-5C7BCB5DD2F2}" type="pres">
      <dgm:prSet presAssocID="{11D92185-2774-4B72-B8DE-1E996A2358D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0E910C1-D034-4283-AE89-145C96EFE17F}" type="pres">
      <dgm:prSet presAssocID="{11D92185-2774-4B72-B8DE-1E996A2358DD}" presName="negativeSpace" presStyleCnt="0"/>
      <dgm:spPr/>
    </dgm:pt>
    <dgm:pt modelId="{C2EB3291-145F-4A0F-A398-1FF1447B77BB}" type="pres">
      <dgm:prSet presAssocID="{11D92185-2774-4B72-B8DE-1E996A2358DD}" presName="childText" presStyleLbl="conFgAcc1" presStyleIdx="0" presStyleCnt="3">
        <dgm:presLayoutVars>
          <dgm:bulletEnabled val="1"/>
        </dgm:presLayoutVars>
      </dgm:prSet>
      <dgm:spPr/>
    </dgm:pt>
    <dgm:pt modelId="{6D708AF2-29CB-4566-A401-BC7D58D6FB3D}" type="pres">
      <dgm:prSet presAssocID="{A44DA8CE-BC28-416F-8B57-5DA8B625219B}" presName="spaceBetweenRectangles" presStyleCnt="0"/>
      <dgm:spPr/>
    </dgm:pt>
    <dgm:pt modelId="{3F94EB3F-D315-469F-9325-1BB87069602E}" type="pres">
      <dgm:prSet presAssocID="{F71156DE-5074-4A85-91D2-770046A525A9}" presName="parentLin" presStyleCnt="0"/>
      <dgm:spPr/>
    </dgm:pt>
    <dgm:pt modelId="{350ADC66-63FD-4F79-8AB0-0AC3D884EEA8}" type="pres">
      <dgm:prSet presAssocID="{F71156DE-5074-4A85-91D2-770046A525A9}" presName="parentLeftMargin" presStyleLbl="node1" presStyleIdx="0" presStyleCnt="3"/>
      <dgm:spPr/>
    </dgm:pt>
    <dgm:pt modelId="{7B66DB82-4644-4147-8ED7-47BED030D752}" type="pres">
      <dgm:prSet presAssocID="{F71156DE-5074-4A85-91D2-770046A525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3479A8A-2745-490A-AF17-BBC6AAB7C919}" type="pres">
      <dgm:prSet presAssocID="{F71156DE-5074-4A85-91D2-770046A525A9}" presName="negativeSpace" presStyleCnt="0"/>
      <dgm:spPr/>
    </dgm:pt>
    <dgm:pt modelId="{611A15D0-D7CD-41AF-BFDA-E5CC5ACE7DAA}" type="pres">
      <dgm:prSet presAssocID="{F71156DE-5074-4A85-91D2-770046A525A9}" presName="childText" presStyleLbl="conFgAcc1" presStyleIdx="1" presStyleCnt="3">
        <dgm:presLayoutVars>
          <dgm:bulletEnabled val="1"/>
        </dgm:presLayoutVars>
      </dgm:prSet>
      <dgm:spPr/>
    </dgm:pt>
    <dgm:pt modelId="{BDAEC443-CBCB-45EF-9200-62FAE25C18DF}" type="pres">
      <dgm:prSet presAssocID="{5562506B-AEDB-434C-A903-72C3225B4308}" presName="spaceBetweenRectangles" presStyleCnt="0"/>
      <dgm:spPr/>
    </dgm:pt>
    <dgm:pt modelId="{22038DDE-2B20-44EC-A199-780DCE48C219}" type="pres">
      <dgm:prSet presAssocID="{7AADDB11-2070-4655-A8BD-22978948E743}" presName="parentLin" presStyleCnt="0"/>
      <dgm:spPr/>
    </dgm:pt>
    <dgm:pt modelId="{45BAB8E6-F9B4-4288-A50E-86FDC76BCAD7}" type="pres">
      <dgm:prSet presAssocID="{7AADDB11-2070-4655-A8BD-22978948E743}" presName="parentLeftMargin" presStyleLbl="node1" presStyleIdx="1" presStyleCnt="3"/>
      <dgm:spPr/>
    </dgm:pt>
    <dgm:pt modelId="{94D9449D-1A22-4744-BA00-F7AC6CC4B4B2}" type="pres">
      <dgm:prSet presAssocID="{7AADDB11-2070-4655-A8BD-22978948E74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0392EE6-7FB6-486B-B7A2-4EA1FA375497}" type="pres">
      <dgm:prSet presAssocID="{7AADDB11-2070-4655-A8BD-22978948E743}" presName="negativeSpace" presStyleCnt="0"/>
      <dgm:spPr/>
    </dgm:pt>
    <dgm:pt modelId="{411E9853-BAFA-4E93-B1EF-6347F12ADA00}" type="pres">
      <dgm:prSet presAssocID="{7AADDB11-2070-4655-A8BD-22978948E74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6368F09-8240-426B-80A0-82E13ED38F3E}" type="presOf" srcId="{F71156DE-5074-4A85-91D2-770046A525A9}" destId="{350ADC66-63FD-4F79-8AB0-0AC3D884EEA8}" srcOrd="0" destOrd="0" presId="urn:microsoft.com/office/officeart/2005/8/layout/list1"/>
    <dgm:cxn modelId="{00F53A14-21EB-4CA1-8D82-A435A9FCB801}" type="presOf" srcId="{F71156DE-5074-4A85-91D2-770046A525A9}" destId="{7B66DB82-4644-4147-8ED7-47BED030D752}" srcOrd="1" destOrd="0" presId="urn:microsoft.com/office/officeart/2005/8/layout/list1"/>
    <dgm:cxn modelId="{55F4D329-056F-465C-A1E9-F6073B1D98E0}" srcId="{E5AA336F-6888-417F-A037-2D00E5EC481D}" destId="{F71156DE-5074-4A85-91D2-770046A525A9}" srcOrd="1" destOrd="0" parTransId="{91957EC7-5F0F-4F9E-BBC0-14F30571ED1B}" sibTransId="{5562506B-AEDB-434C-A903-72C3225B4308}"/>
    <dgm:cxn modelId="{79E5F334-18D4-4407-AC1B-32D61D573C21}" type="presOf" srcId="{11D92185-2774-4B72-B8DE-1E996A2358DD}" destId="{E3FF78A9-99D3-44DB-B55B-5C7BCB5DD2F2}" srcOrd="1" destOrd="0" presId="urn:microsoft.com/office/officeart/2005/8/layout/list1"/>
    <dgm:cxn modelId="{E78B4F50-EE64-41EC-9E7A-34A4AF444428}" type="presOf" srcId="{7AADDB11-2070-4655-A8BD-22978948E743}" destId="{45BAB8E6-F9B4-4288-A50E-86FDC76BCAD7}" srcOrd="0" destOrd="0" presId="urn:microsoft.com/office/officeart/2005/8/layout/list1"/>
    <dgm:cxn modelId="{02F60659-DFB2-48CE-BBA5-2D2C9DA7041A}" srcId="{E5AA336F-6888-417F-A037-2D00E5EC481D}" destId="{11D92185-2774-4B72-B8DE-1E996A2358DD}" srcOrd="0" destOrd="0" parTransId="{F725E269-9C3C-4EFC-B99F-0C2E9796EE84}" sibTransId="{A44DA8CE-BC28-416F-8B57-5DA8B625219B}"/>
    <dgm:cxn modelId="{A8D2B163-6EBD-48F3-9113-5BF6C0663AEC}" type="presOf" srcId="{7AADDB11-2070-4655-A8BD-22978948E743}" destId="{94D9449D-1A22-4744-BA00-F7AC6CC4B4B2}" srcOrd="1" destOrd="0" presId="urn:microsoft.com/office/officeart/2005/8/layout/list1"/>
    <dgm:cxn modelId="{BD9A3A7D-D73E-40DF-A6EC-78D442E9380F}" srcId="{E5AA336F-6888-417F-A037-2D00E5EC481D}" destId="{7AADDB11-2070-4655-A8BD-22978948E743}" srcOrd="2" destOrd="0" parTransId="{D02607C3-E24A-4EB7-970B-CF9B33E122DE}" sibTransId="{9EFBED13-FC0D-43AF-B35E-D124E4D6A503}"/>
    <dgm:cxn modelId="{95B3F9C1-410C-426F-85FA-D1916C875060}" type="presOf" srcId="{E5AA336F-6888-417F-A037-2D00E5EC481D}" destId="{8A31C5FD-2AFA-4948-B8BB-F36982BFA81A}" srcOrd="0" destOrd="0" presId="urn:microsoft.com/office/officeart/2005/8/layout/list1"/>
    <dgm:cxn modelId="{1D6315F2-257B-47EE-87B7-AC6BE8BD3463}" type="presOf" srcId="{11D92185-2774-4B72-B8DE-1E996A2358DD}" destId="{24988331-FA35-4089-8107-365CA20BB621}" srcOrd="0" destOrd="0" presId="urn:microsoft.com/office/officeart/2005/8/layout/list1"/>
    <dgm:cxn modelId="{B29EAE7E-1287-4703-B6FC-3DD42F7272B6}" type="presParOf" srcId="{8A31C5FD-2AFA-4948-B8BB-F36982BFA81A}" destId="{AF4F03D0-D467-40CE-87D8-99AD02A68B96}" srcOrd="0" destOrd="0" presId="urn:microsoft.com/office/officeart/2005/8/layout/list1"/>
    <dgm:cxn modelId="{980E1AA8-8092-41B0-90B7-6C652564880D}" type="presParOf" srcId="{AF4F03D0-D467-40CE-87D8-99AD02A68B96}" destId="{24988331-FA35-4089-8107-365CA20BB621}" srcOrd="0" destOrd="0" presId="urn:microsoft.com/office/officeart/2005/8/layout/list1"/>
    <dgm:cxn modelId="{2DD89E94-9809-4895-8D85-BBA5F2781AAF}" type="presParOf" srcId="{AF4F03D0-D467-40CE-87D8-99AD02A68B96}" destId="{E3FF78A9-99D3-44DB-B55B-5C7BCB5DD2F2}" srcOrd="1" destOrd="0" presId="urn:microsoft.com/office/officeart/2005/8/layout/list1"/>
    <dgm:cxn modelId="{9D083774-DF34-48CB-941E-3247067604FB}" type="presParOf" srcId="{8A31C5FD-2AFA-4948-B8BB-F36982BFA81A}" destId="{B0E910C1-D034-4283-AE89-145C96EFE17F}" srcOrd="1" destOrd="0" presId="urn:microsoft.com/office/officeart/2005/8/layout/list1"/>
    <dgm:cxn modelId="{894A87EC-B4E0-45A7-9B2E-3156C52F9771}" type="presParOf" srcId="{8A31C5FD-2AFA-4948-B8BB-F36982BFA81A}" destId="{C2EB3291-145F-4A0F-A398-1FF1447B77BB}" srcOrd="2" destOrd="0" presId="urn:microsoft.com/office/officeart/2005/8/layout/list1"/>
    <dgm:cxn modelId="{830E6420-8D12-40B4-9D45-0A91A671C63D}" type="presParOf" srcId="{8A31C5FD-2AFA-4948-B8BB-F36982BFA81A}" destId="{6D708AF2-29CB-4566-A401-BC7D58D6FB3D}" srcOrd="3" destOrd="0" presId="urn:microsoft.com/office/officeart/2005/8/layout/list1"/>
    <dgm:cxn modelId="{1EB0EA7E-5225-4C66-BED8-61850489ACAB}" type="presParOf" srcId="{8A31C5FD-2AFA-4948-B8BB-F36982BFA81A}" destId="{3F94EB3F-D315-469F-9325-1BB87069602E}" srcOrd="4" destOrd="0" presId="urn:microsoft.com/office/officeart/2005/8/layout/list1"/>
    <dgm:cxn modelId="{E2F9E000-D41F-4794-AF83-432884CE0084}" type="presParOf" srcId="{3F94EB3F-D315-469F-9325-1BB87069602E}" destId="{350ADC66-63FD-4F79-8AB0-0AC3D884EEA8}" srcOrd="0" destOrd="0" presId="urn:microsoft.com/office/officeart/2005/8/layout/list1"/>
    <dgm:cxn modelId="{67C79D93-70B4-442A-900C-69FB4DF53818}" type="presParOf" srcId="{3F94EB3F-D315-469F-9325-1BB87069602E}" destId="{7B66DB82-4644-4147-8ED7-47BED030D752}" srcOrd="1" destOrd="0" presId="urn:microsoft.com/office/officeart/2005/8/layout/list1"/>
    <dgm:cxn modelId="{958DD9BA-B373-4CEB-BB31-F7B09C9E6E68}" type="presParOf" srcId="{8A31C5FD-2AFA-4948-B8BB-F36982BFA81A}" destId="{23479A8A-2745-490A-AF17-BBC6AAB7C919}" srcOrd="5" destOrd="0" presId="urn:microsoft.com/office/officeart/2005/8/layout/list1"/>
    <dgm:cxn modelId="{4FF6B878-2466-4887-98E6-7F31B0DD5DD2}" type="presParOf" srcId="{8A31C5FD-2AFA-4948-B8BB-F36982BFA81A}" destId="{611A15D0-D7CD-41AF-BFDA-E5CC5ACE7DAA}" srcOrd="6" destOrd="0" presId="urn:microsoft.com/office/officeart/2005/8/layout/list1"/>
    <dgm:cxn modelId="{E029E025-23BC-4581-B5B9-989C307A2488}" type="presParOf" srcId="{8A31C5FD-2AFA-4948-B8BB-F36982BFA81A}" destId="{BDAEC443-CBCB-45EF-9200-62FAE25C18DF}" srcOrd="7" destOrd="0" presId="urn:microsoft.com/office/officeart/2005/8/layout/list1"/>
    <dgm:cxn modelId="{C381D04F-5038-4120-8E5C-E1D064F35D7F}" type="presParOf" srcId="{8A31C5FD-2AFA-4948-B8BB-F36982BFA81A}" destId="{22038DDE-2B20-44EC-A199-780DCE48C219}" srcOrd="8" destOrd="0" presId="urn:microsoft.com/office/officeart/2005/8/layout/list1"/>
    <dgm:cxn modelId="{27A371C6-3E8A-412D-B4A1-9D03C52C9A4E}" type="presParOf" srcId="{22038DDE-2B20-44EC-A199-780DCE48C219}" destId="{45BAB8E6-F9B4-4288-A50E-86FDC76BCAD7}" srcOrd="0" destOrd="0" presId="urn:microsoft.com/office/officeart/2005/8/layout/list1"/>
    <dgm:cxn modelId="{D0240AA3-D154-4232-80B0-60DD435040C6}" type="presParOf" srcId="{22038DDE-2B20-44EC-A199-780DCE48C219}" destId="{94D9449D-1A22-4744-BA00-F7AC6CC4B4B2}" srcOrd="1" destOrd="0" presId="urn:microsoft.com/office/officeart/2005/8/layout/list1"/>
    <dgm:cxn modelId="{5F2911F5-289D-439A-835C-A710BF368EEB}" type="presParOf" srcId="{8A31C5FD-2AFA-4948-B8BB-F36982BFA81A}" destId="{D0392EE6-7FB6-486B-B7A2-4EA1FA375497}" srcOrd="9" destOrd="0" presId="urn:microsoft.com/office/officeart/2005/8/layout/list1"/>
    <dgm:cxn modelId="{DE01F925-0488-4378-B44B-EB4D028B709D}" type="presParOf" srcId="{8A31C5FD-2AFA-4948-B8BB-F36982BFA81A}" destId="{411E9853-BAFA-4E93-B1EF-6347F12ADA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BA1860-0169-4CD3-84AD-36D7864D2C4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DE1D90-6CFE-444F-BD2E-3E0FDE26B49A}">
      <dgm:prSet/>
      <dgm:spPr/>
      <dgm:t>
        <a:bodyPr/>
        <a:lstStyle/>
        <a:p>
          <a:r>
            <a:rPr lang="en-GB" dirty="0"/>
            <a:t>We think lesbians are probably denied equal access to the law and equal protection by the law but cannot prove it.</a:t>
          </a:r>
          <a:endParaRPr lang="en-US" dirty="0"/>
        </a:p>
      </dgm:t>
    </dgm:pt>
    <dgm:pt modelId="{290521A8-2EF5-4CF2-8B30-4432067900AA}" type="parTrans" cxnId="{E3F0F079-3933-419D-9663-EEC238755BA8}">
      <dgm:prSet/>
      <dgm:spPr/>
      <dgm:t>
        <a:bodyPr/>
        <a:lstStyle/>
        <a:p>
          <a:endParaRPr lang="en-US"/>
        </a:p>
      </dgm:t>
    </dgm:pt>
    <dgm:pt modelId="{115C6241-F252-4504-B3D1-E7A7D11A1120}" type="sibTrans" cxnId="{E3F0F079-3933-419D-9663-EEC238755BA8}">
      <dgm:prSet/>
      <dgm:spPr/>
      <dgm:t>
        <a:bodyPr/>
        <a:lstStyle/>
        <a:p>
          <a:endParaRPr lang="en-US"/>
        </a:p>
      </dgm:t>
    </dgm:pt>
    <dgm:pt modelId="{ED49ADB1-C76A-4EE9-B177-C7BC5A82D089}">
      <dgm:prSet/>
      <dgm:spPr/>
      <dgm:t>
        <a:bodyPr/>
        <a:lstStyle/>
        <a:p>
          <a:r>
            <a:rPr lang="en-GB" dirty="0"/>
            <a:t>We do not know what lesbians' experiences are of the criminal justice system. </a:t>
          </a:r>
          <a:endParaRPr lang="en-US" dirty="0"/>
        </a:p>
      </dgm:t>
    </dgm:pt>
    <dgm:pt modelId="{6769981E-EF16-4090-82E3-9F5454D418CB}" type="parTrans" cxnId="{F36DE2A7-E360-49B6-9ED9-7E9CB16A3CC9}">
      <dgm:prSet/>
      <dgm:spPr/>
      <dgm:t>
        <a:bodyPr/>
        <a:lstStyle/>
        <a:p>
          <a:endParaRPr lang="en-US"/>
        </a:p>
      </dgm:t>
    </dgm:pt>
    <dgm:pt modelId="{C3D266D4-B845-463E-A98D-6928954DE069}" type="sibTrans" cxnId="{F36DE2A7-E360-49B6-9ED9-7E9CB16A3CC9}">
      <dgm:prSet/>
      <dgm:spPr/>
      <dgm:t>
        <a:bodyPr/>
        <a:lstStyle/>
        <a:p>
          <a:endParaRPr lang="en-US"/>
        </a:p>
      </dgm:t>
    </dgm:pt>
    <dgm:pt modelId="{E779C2A5-3344-4E51-8826-E7C79F0A2F95}">
      <dgm:prSet/>
      <dgm:spPr/>
      <dgm:t>
        <a:bodyPr/>
        <a:lstStyle/>
        <a:p>
          <a:r>
            <a:rPr lang="en-GB" dirty="0"/>
            <a:t>If we do not know any of this, we have *NO* basis on which to create lesbian appropriate policies, programmes and support services. </a:t>
          </a:r>
          <a:endParaRPr lang="en-US" dirty="0"/>
        </a:p>
      </dgm:t>
    </dgm:pt>
    <dgm:pt modelId="{9BAB1664-9B64-41C9-BCD6-996691B4267F}" type="parTrans" cxnId="{D30A93B4-90A9-4B04-B326-A7DFFC7A866C}">
      <dgm:prSet/>
      <dgm:spPr/>
      <dgm:t>
        <a:bodyPr/>
        <a:lstStyle/>
        <a:p>
          <a:endParaRPr lang="en-US"/>
        </a:p>
      </dgm:t>
    </dgm:pt>
    <dgm:pt modelId="{56E7862F-D3EA-4460-AFF4-E5D290947EB6}" type="sibTrans" cxnId="{D30A93B4-90A9-4B04-B326-A7DFFC7A866C}">
      <dgm:prSet/>
      <dgm:spPr/>
      <dgm:t>
        <a:bodyPr/>
        <a:lstStyle/>
        <a:p>
          <a:endParaRPr lang="en-US"/>
        </a:p>
      </dgm:t>
    </dgm:pt>
    <dgm:pt modelId="{ABA7F8E2-633B-4ED4-9608-B4572D292EA9}" type="pres">
      <dgm:prSet presAssocID="{EEBA1860-0169-4CD3-84AD-36D7864D2C4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6129D07-E8B1-4299-B906-97705FD212D0}" type="pres">
      <dgm:prSet presAssocID="{C2DE1D90-6CFE-444F-BD2E-3E0FDE26B49A}" presName="hierRoot1" presStyleCnt="0"/>
      <dgm:spPr/>
    </dgm:pt>
    <dgm:pt modelId="{FABD7090-2A7F-4B4A-ACE2-F73730334C3D}" type="pres">
      <dgm:prSet presAssocID="{C2DE1D90-6CFE-444F-BD2E-3E0FDE26B49A}" presName="composite" presStyleCnt="0"/>
      <dgm:spPr/>
    </dgm:pt>
    <dgm:pt modelId="{F43E2AC5-03D2-4837-BE3D-661659302FE6}" type="pres">
      <dgm:prSet presAssocID="{C2DE1D90-6CFE-444F-BD2E-3E0FDE26B49A}" presName="background" presStyleLbl="node0" presStyleIdx="0" presStyleCnt="3"/>
      <dgm:spPr/>
    </dgm:pt>
    <dgm:pt modelId="{17F2443D-C177-4AA6-9A95-9AA45248D98C}" type="pres">
      <dgm:prSet presAssocID="{C2DE1D90-6CFE-444F-BD2E-3E0FDE26B49A}" presName="text" presStyleLbl="fgAcc0" presStyleIdx="0" presStyleCnt="3" custScaleY="192995">
        <dgm:presLayoutVars>
          <dgm:chPref val="3"/>
        </dgm:presLayoutVars>
      </dgm:prSet>
      <dgm:spPr/>
    </dgm:pt>
    <dgm:pt modelId="{BF51F76A-D4C3-4C12-B0EE-8F1412F3C35A}" type="pres">
      <dgm:prSet presAssocID="{C2DE1D90-6CFE-444F-BD2E-3E0FDE26B49A}" presName="hierChild2" presStyleCnt="0"/>
      <dgm:spPr/>
    </dgm:pt>
    <dgm:pt modelId="{119C6699-6B21-4D56-9AEF-61E642DAE27A}" type="pres">
      <dgm:prSet presAssocID="{ED49ADB1-C76A-4EE9-B177-C7BC5A82D089}" presName="hierRoot1" presStyleCnt="0"/>
      <dgm:spPr/>
    </dgm:pt>
    <dgm:pt modelId="{742EFE3D-EDB6-4726-9BEF-611F8E4B0650}" type="pres">
      <dgm:prSet presAssocID="{ED49ADB1-C76A-4EE9-B177-C7BC5A82D089}" presName="composite" presStyleCnt="0"/>
      <dgm:spPr/>
    </dgm:pt>
    <dgm:pt modelId="{445C1139-A5BE-494E-96E0-7CB095916501}" type="pres">
      <dgm:prSet presAssocID="{ED49ADB1-C76A-4EE9-B177-C7BC5A82D089}" presName="background" presStyleLbl="node0" presStyleIdx="1" presStyleCnt="3"/>
      <dgm:spPr/>
    </dgm:pt>
    <dgm:pt modelId="{498477DA-FDD3-466D-866E-127E43DF12B4}" type="pres">
      <dgm:prSet presAssocID="{ED49ADB1-C76A-4EE9-B177-C7BC5A82D089}" presName="text" presStyleLbl="fgAcc0" presStyleIdx="1" presStyleCnt="3" custScaleY="185730">
        <dgm:presLayoutVars>
          <dgm:chPref val="3"/>
        </dgm:presLayoutVars>
      </dgm:prSet>
      <dgm:spPr/>
    </dgm:pt>
    <dgm:pt modelId="{D13F0890-62C2-4E0E-B348-A404FD0F7E6D}" type="pres">
      <dgm:prSet presAssocID="{ED49ADB1-C76A-4EE9-B177-C7BC5A82D089}" presName="hierChild2" presStyleCnt="0"/>
      <dgm:spPr/>
    </dgm:pt>
    <dgm:pt modelId="{9643624A-3159-4262-897A-8743109F78E6}" type="pres">
      <dgm:prSet presAssocID="{E779C2A5-3344-4E51-8826-E7C79F0A2F95}" presName="hierRoot1" presStyleCnt="0"/>
      <dgm:spPr/>
    </dgm:pt>
    <dgm:pt modelId="{92595B70-0213-4767-B7BB-87788DC5C6E2}" type="pres">
      <dgm:prSet presAssocID="{E779C2A5-3344-4E51-8826-E7C79F0A2F95}" presName="composite" presStyleCnt="0"/>
      <dgm:spPr/>
    </dgm:pt>
    <dgm:pt modelId="{39A5027C-FC94-4B80-B36A-DD12B7F5F943}" type="pres">
      <dgm:prSet presAssocID="{E779C2A5-3344-4E51-8826-E7C79F0A2F95}" presName="background" presStyleLbl="node0" presStyleIdx="2" presStyleCnt="3"/>
      <dgm:spPr/>
    </dgm:pt>
    <dgm:pt modelId="{A85FF83F-CC11-4692-B71A-FC7DBF54B7CF}" type="pres">
      <dgm:prSet presAssocID="{E779C2A5-3344-4E51-8826-E7C79F0A2F95}" presName="text" presStyleLbl="fgAcc0" presStyleIdx="2" presStyleCnt="3" custScaleY="181140">
        <dgm:presLayoutVars>
          <dgm:chPref val="3"/>
        </dgm:presLayoutVars>
      </dgm:prSet>
      <dgm:spPr/>
    </dgm:pt>
    <dgm:pt modelId="{DB12528C-27C0-4480-A2F1-B9F38C612C69}" type="pres">
      <dgm:prSet presAssocID="{E779C2A5-3344-4E51-8826-E7C79F0A2F95}" presName="hierChild2" presStyleCnt="0"/>
      <dgm:spPr/>
    </dgm:pt>
  </dgm:ptLst>
  <dgm:cxnLst>
    <dgm:cxn modelId="{45A8500B-905A-4BC7-8E08-86504893EE3B}" type="presOf" srcId="{C2DE1D90-6CFE-444F-BD2E-3E0FDE26B49A}" destId="{17F2443D-C177-4AA6-9A95-9AA45248D98C}" srcOrd="0" destOrd="0" presId="urn:microsoft.com/office/officeart/2005/8/layout/hierarchy1"/>
    <dgm:cxn modelId="{6B2FE814-1716-4725-81A5-003BEABCD777}" type="presOf" srcId="{E779C2A5-3344-4E51-8826-E7C79F0A2F95}" destId="{A85FF83F-CC11-4692-B71A-FC7DBF54B7CF}" srcOrd="0" destOrd="0" presId="urn:microsoft.com/office/officeart/2005/8/layout/hierarchy1"/>
    <dgm:cxn modelId="{2A997948-A85A-4AA3-BE9F-BEF5B5634C19}" type="presOf" srcId="{ED49ADB1-C76A-4EE9-B177-C7BC5A82D089}" destId="{498477DA-FDD3-466D-866E-127E43DF12B4}" srcOrd="0" destOrd="0" presId="urn:microsoft.com/office/officeart/2005/8/layout/hierarchy1"/>
    <dgm:cxn modelId="{E3F0F079-3933-419D-9663-EEC238755BA8}" srcId="{EEBA1860-0169-4CD3-84AD-36D7864D2C4F}" destId="{C2DE1D90-6CFE-444F-BD2E-3E0FDE26B49A}" srcOrd="0" destOrd="0" parTransId="{290521A8-2EF5-4CF2-8B30-4432067900AA}" sibTransId="{115C6241-F252-4504-B3D1-E7A7D11A1120}"/>
    <dgm:cxn modelId="{DFAAF59F-D86A-469B-BB08-A3396A9316DD}" type="presOf" srcId="{EEBA1860-0169-4CD3-84AD-36D7864D2C4F}" destId="{ABA7F8E2-633B-4ED4-9608-B4572D292EA9}" srcOrd="0" destOrd="0" presId="urn:microsoft.com/office/officeart/2005/8/layout/hierarchy1"/>
    <dgm:cxn modelId="{F36DE2A7-E360-49B6-9ED9-7E9CB16A3CC9}" srcId="{EEBA1860-0169-4CD3-84AD-36D7864D2C4F}" destId="{ED49ADB1-C76A-4EE9-B177-C7BC5A82D089}" srcOrd="1" destOrd="0" parTransId="{6769981E-EF16-4090-82E3-9F5454D418CB}" sibTransId="{C3D266D4-B845-463E-A98D-6928954DE069}"/>
    <dgm:cxn modelId="{D30A93B4-90A9-4B04-B326-A7DFFC7A866C}" srcId="{EEBA1860-0169-4CD3-84AD-36D7864D2C4F}" destId="{E779C2A5-3344-4E51-8826-E7C79F0A2F95}" srcOrd="2" destOrd="0" parTransId="{9BAB1664-9B64-41C9-BCD6-996691B4267F}" sibTransId="{56E7862F-D3EA-4460-AFF4-E5D290947EB6}"/>
    <dgm:cxn modelId="{BDB98621-D53F-4616-84E7-2D4CF1D162CF}" type="presParOf" srcId="{ABA7F8E2-633B-4ED4-9608-B4572D292EA9}" destId="{A6129D07-E8B1-4299-B906-97705FD212D0}" srcOrd="0" destOrd="0" presId="urn:microsoft.com/office/officeart/2005/8/layout/hierarchy1"/>
    <dgm:cxn modelId="{712ED4D8-A9AE-477C-B10A-1FB992CAC97E}" type="presParOf" srcId="{A6129D07-E8B1-4299-B906-97705FD212D0}" destId="{FABD7090-2A7F-4B4A-ACE2-F73730334C3D}" srcOrd="0" destOrd="0" presId="urn:microsoft.com/office/officeart/2005/8/layout/hierarchy1"/>
    <dgm:cxn modelId="{19534D1B-4938-48EC-9AA8-427E848A1E45}" type="presParOf" srcId="{FABD7090-2A7F-4B4A-ACE2-F73730334C3D}" destId="{F43E2AC5-03D2-4837-BE3D-661659302FE6}" srcOrd="0" destOrd="0" presId="urn:microsoft.com/office/officeart/2005/8/layout/hierarchy1"/>
    <dgm:cxn modelId="{99111D87-41E6-4EF8-A5E9-6067E9B1E7FC}" type="presParOf" srcId="{FABD7090-2A7F-4B4A-ACE2-F73730334C3D}" destId="{17F2443D-C177-4AA6-9A95-9AA45248D98C}" srcOrd="1" destOrd="0" presId="urn:microsoft.com/office/officeart/2005/8/layout/hierarchy1"/>
    <dgm:cxn modelId="{DF7D4B3C-99D8-4DCF-ACF3-A887328E8C50}" type="presParOf" srcId="{A6129D07-E8B1-4299-B906-97705FD212D0}" destId="{BF51F76A-D4C3-4C12-B0EE-8F1412F3C35A}" srcOrd="1" destOrd="0" presId="urn:microsoft.com/office/officeart/2005/8/layout/hierarchy1"/>
    <dgm:cxn modelId="{534F9969-2C8A-4887-A1CA-9DACA200ADBC}" type="presParOf" srcId="{ABA7F8E2-633B-4ED4-9608-B4572D292EA9}" destId="{119C6699-6B21-4D56-9AEF-61E642DAE27A}" srcOrd="1" destOrd="0" presId="urn:microsoft.com/office/officeart/2005/8/layout/hierarchy1"/>
    <dgm:cxn modelId="{CF69A03D-FB1D-4EE9-9C87-12F8B18FCC87}" type="presParOf" srcId="{119C6699-6B21-4D56-9AEF-61E642DAE27A}" destId="{742EFE3D-EDB6-4726-9BEF-611F8E4B0650}" srcOrd="0" destOrd="0" presId="urn:microsoft.com/office/officeart/2005/8/layout/hierarchy1"/>
    <dgm:cxn modelId="{8C0A0428-83A4-444C-B750-5C4774541D46}" type="presParOf" srcId="{742EFE3D-EDB6-4726-9BEF-611F8E4B0650}" destId="{445C1139-A5BE-494E-96E0-7CB095916501}" srcOrd="0" destOrd="0" presId="urn:microsoft.com/office/officeart/2005/8/layout/hierarchy1"/>
    <dgm:cxn modelId="{A9FEE8B7-1982-449D-8446-14593F2B34DC}" type="presParOf" srcId="{742EFE3D-EDB6-4726-9BEF-611F8E4B0650}" destId="{498477DA-FDD3-466D-866E-127E43DF12B4}" srcOrd="1" destOrd="0" presId="urn:microsoft.com/office/officeart/2005/8/layout/hierarchy1"/>
    <dgm:cxn modelId="{991E89A9-432C-4FAC-823F-68DCC72C7893}" type="presParOf" srcId="{119C6699-6B21-4D56-9AEF-61E642DAE27A}" destId="{D13F0890-62C2-4E0E-B348-A404FD0F7E6D}" srcOrd="1" destOrd="0" presId="urn:microsoft.com/office/officeart/2005/8/layout/hierarchy1"/>
    <dgm:cxn modelId="{F1082A2E-6355-4B95-B643-A30082559F24}" type="presParOf" srcId="{ABA7F8E2-633B-4ED4-9608-B4572D292EA9}" destId="{9643624A-3159-4262-897A-8743109F78E6}" srcOrd="2" destOrd="0" presId="urn:microsoft.com/office/officeart/2005/8/layout/hierarchy1"/>
    <dgm:cxn modelId="{3D847B8D-0139-47DB-9CF7-9CAF62035FB6}" type="presParOf" srcId="{9643624A-3159-4262-897A-8743109F78E6}" destId="{92595B70-0213-4767-B7BB-87788DC5C6E2}" srcOrd="0" destOrd="0" presId="urn:microsoft.com/office/officeart/2005/8/layout/hierarchy1"/>
    <dgm:cxn modelId="{50099533-0FE6-4A85-A666-9434387C7ECD}" type="presParOf" srcId="{92595B70-0213-4767-B7BB-87788DC5C6E2}" destId="{39A5027C-FC94-4B80-B36A-DD12B7F5F943}" srcOrd="0" destOrd="0" presId="urn:microsoft.com/office/officeart/2005/8/layout/hierarchy1"/>
    <dgm:cxn modelId="{74A7C1A1-B52F-410D-9404-FD24BCB6261F}" type="presParOf" srcId="{92595B70-0213-4767-B7BB-87788DC5C6E2}" destId="{A85FF83F-CC11-4692-B71A-FC7DBF54B7CF}" srcOrd="1" destOrd="0" presId="urn:microsoft.com/office/officeart/2005/8/layout/hierarchy1"/>
    <dgm:cxn modelId="{26C91E1B-FE08-4A9E-ABCE-DE30B495585D}" type="presParOf" srcId="{9643624A-3159-4262-897A-8743109F78E6}" destId="{DB12528C-27C0-4480-A2F1-B9F38C612C6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39F65-5D04-4B5C-BD96-2BBA68A00ED5}">
      <dsp:nvSpPr>
        <dsp:cNvPr id="0" name=""/>
        <dsp:cNvSpPr/>
      </dsp:nvSpPr>
      <dsp:spPr>
        <a:xfrm>
          <a:off x="0" y="142805"/>
          <a:ext cx="11517637" cy="1193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Are lesbians discriminated against, based on being lesbian, when they are processed in the criminal justice system?</a:t>
          </a:r>
          <a:endParaRPr lang="en-US" sz="3000" kern="1200" dirty="0"/>
        </a:p>
      </dsp:txBody>
      <dsp:txXfrm>
        <a:off x="58257" y="201062"/>
        <a:ext cx="11401123" cy="1076886"/>
      </dsp:txXfrm>
    </dsp:sp>
    <dsp:sp modelId="{B1F43753-564E-458B-9662-1D302E7B9C89}">
      <dsp:nvSpPr>
        <dsp:cNvPr id="0" name=""/>
        <dsp:cNvSpPr/>
      </dsp:nvSpPr>
      <dsp:spPr>
        <a:xfrm>
          <a:off x="0" y="1422605"/>
          <a:ext cx="11517637" cy="1193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Problems of methodology – What counts as a lesbian? Who is doing the counting? When is the counting done?</a:t>
          </a:r>
          <a:endParaRPr lang="en-US" sz="3000" kern="1200" dirty="0"/>
        </a:p>
      </dsp:txBody>
      <dsp:txXfrm>
        <a:off x="58257" y="1480862"/>
        <a:ext cx="11401123" cy="1076886"/>
      </dsp:txXfrm>
    </dsp:sp>
    <dsp:sp modelId="{DAFA279C-1042-49D3-B442-CC8E01ED3866}">
      <dsp:nvSpPr>
        <dsp:cNvPr id="0" name=""/>
        <dsp:cNvSpPr/>
      </dsp:nvSpPr>
      <dsp:spPr>
        <a:xfrm>
          <a:off x="0" y="2759550"/>
          <a:ext cx="11517637" cy="1193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Women are doubly deviant, doubly damned and perhaps lesbians are doubly deviant but perhaps </a:t>
          </a:r>
          <a:r>
            <a:rPr lang="en-GB" sz="3000" b="1" i="1" kern="1200" dirty="0"/>
            <a:t>triply </a:t>
          </a:r>
          <a:r>
            <a:rPr lang="en-GB" sz="3000" kern="1200" dirty="0"/>
            <a:t>damned</a:t>
          </a:r>
          <a:endParaRPr lang="en-US" sz="3000" kern="1200" dirty="0"/>
        </a:p>
      </dsp:txBody>
      <dsp:txXfrm>
        <a:off x="58257" y="2817807"/>
        <a:ext cx="11401123" cy="1076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B3291-145F-4A0F-A398-1FF1447B77BB}">
      <dsp:nvSpPr>
        <dsp:cNvPr id="0" name=""/>
        <dsp:cNvSpPr/>
      </dsp:nvSpPr>
      <dsp:spPr>
        <a:xfrm>
          <a:off x="0" y="566280"/>
          <a:ext cx="5190066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F78A9-99D3-44DB-B55B-5C7BCB5DD2F2}">
      <dsp:nvSpPr>
        <dsp:cNvPr id="0" name=""/>
        <dsp:cNvSpPr/>
      </dsp:nvSpPr>
      <dsp:spPr>
        <a:xfrm>
          <a:off x="259503" y="64440"/>
          <a:ext cx="363304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320" tIns="0" rIns="13732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Victimisation</a:t>
          </a:r>
        </a:p>
      </dsp:txBody>
      <dsp:txXfrm>
        <a:off x="308499" y="113436"/>
        <a:ext cx="3535054" cy="905688"/>
      </dsp:txXfrm>
    </dsp:sp>
    <dsp:sp modelId="{611A15D0-D7CD-41AF-BFDA-E5CC5ACE7DAA}">
      <dsp:nvSpPr>
        <dsp:cNvPr id="0" name=""/>
        <dsp:cNvSpPr/>
      </dsp:nvSpPr>
      <dsp:spPr>
        <a:xfrm>
          <a:off x="0" y="2108520"/>
          <a:ext cx="5190066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6DB82-4644-4147-8ED7-47BED030D752}">
      <dsp:nvSpPr>
        <dsp:cNvPr id="0" name=""/>
        <dsp:cNvSpPr/>
      </dsp:nvSpPr>
      <dsp:spPr>
        <a:xfrm>
          <a:off x="259503" y="1606680"/>
          <a:ext cx="363304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320" tIns="0" rIns="13732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Hate Crime</a:t>
          </a:r>
        </a:p>
      </dsp:txBody>
      <dsp:txXfrm>
        <a:off x="308499" y="1655676"/>
        <a:ext cx="3535054" cy="905688"/>
      </dsp:txXfrm>
    </dsp:sp>
    <dsp:sp modelId="{411E9853-BAFA-4E93-B1EF-6347F12ADA00}">
      <dsp:nvSpPr>
        <dsp:cNvPr id="0" name=""/>
        <dsp:cNvSpPr/>
      </dsp:nvSpPr>
      <dsp:spPr>
        <a:xfrm>
          <a:off x="0" y="3650760"/>
          <a:ext cx="5190066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D9449D-1A22-4744-BA00-F7AC6CC4B4B2}">
      <dsp:nvSpPr>
        <dsp:cNvPr id="0" name=""/>
        <dsp:cNvSpPr/>
      </dsp:nvSpPr>
      <dsp:spPr>
        <a:xfrm>
          <a:off x="259503" y="3148920"/>
          <a:ext cx="363304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320" tIns="0" rIns="137320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Studies?</a:t>
          </a:r>
        </a:p>
      </dsp:txBody>
      <dsp:txXfrm>
        <a:off x="308499" y="3197916"/>
        <a:ext cx="3535054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E2AC5-03D2-4837-BE3D-661659302FE6}">
      <dsp:nvSpPr>
        <dsp:cNvPr id="0" name=""/>
        <dsp:cNvSpPr/>
      </dsp:nvSpPr>
      <dsp:spPr>
        <a:xfrm>
          <a:off x="0" y="389996"/>
          <a:ext cx="3303629" cy="4048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F2443D-C177-4AA6-9A95-9AA45248D98C}">
      <dsp:nvSpPr>
        <dsp:cNvPr id="0" name=""/>
        <dsp:cNvSpPr/>
      </dsp:nvSpPr>
      <dsp:spPr>
        <a:xfrm>
          <a:off x="367069" y="738713"/>
          <a:ext cx="3303629" cy="4048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We think lesbians are probably denied equal access to the law and equal protection by the law but cannot prove it.</a:t>
          </a:r>
          <a:endParaRPr lang="en-US" sz="2600" kern="1200" dirty="0"/>
        </a:p>
      </dsp:txBody>
      <dsp:txXfrm>
        <a:off x="463829" y="835473"/>
        <a:ext cx="3110109" cy="3855138"/>
      </dsp:txXfrm>
    </dsp:sp>
    <dsp:sp modelId="{445C1139-A5BE-494E-96E0-7CB095916501}">
      <dsp:nvSpPr>
        <dsp:cNvPr id="0" name=""/>
        <dsp:cNvSpPr/>
      </dsp:nvSpPr>
      <dsp:spPr>
        <a:xfrm>
          <a:off x="4037769" y="389996"/>
          <a:ext cx="3303629" cy="3896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477DA-FDD3-466D-866E-127E43DF12B4}">
      <dsp:nvSpPr>
        <dsp:cNvPr id="0" name=""/>
        <dsp:cNvSpPr/>
      </dsp:nvSpPr>
      <dsp:spPr>
        <a:xfrm>
          <a:off x="4404839" y="738713"/>
          <a:ext cx="3303629" cy="3896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We do not know what lesbians' experiences are of the criminal justice system. </a:t>
          </a:r>
          <a:endParaRPr lang="en-US" sz="2600" kern="1200" dirty="0"/>
        </a:p>
      </dsp:txBody>
      <dsp:txXfrm>
        <a:off x="4501599" y="835473"/>
        <a:ext cx="3110109" cy="3702732"/>
      </dsp:txXfrm>
    </dsp:sp>
    <dsp:sp modelId="{39A5027C-FC94-4B80-B36A-DD12B7F5F943}">
      <dsp:nvSpPr>
        <dsp:cNvPr id="0" name=""/>
        <dsp:cNvSpPr/>
      </dsp:nvSpPr>
      <dsp:spPr>
        <a:xfrm>
          <a:off x="8075538" y="389996"/>
          <a:ext cx="3303629" cy="3799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FF83F-CC11-4692-B71A-FC7DBF54B7CF}">
      <dsp:nvSpPr>
        <dsp:cNvPr id="0" name=""/>
        <dsp:cNvSpPr/>
      </dsp:nvSpPr>
      <dsp:spPr>
        <a:xfrm>
          <a:off x="8442608" y="738713"/>
          <a:ext cx="3303629" cy="37999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If we do not know any of this, we have *NO* basis on which to create lesbian appropriate policies, programmes and support services. </a:t>
          </a:r>
          <a:endParaRPr lang="en-US" sz="2600" kern="1200" dirty="0"/>
        </a:p>
      </dsp:txBody>
      <dsp:txXfrm>
        <a:off x="8539368" y="835473"/>
        <a:ext cx="3110109" cy="3606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205D96-D5E9-48E0-8737-5217CA82BC5C}" type="datetime1">
              <a:rPr lang="en-GB" smtClean="0"/>
              <a:t>06/06/2023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488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4B3A9-BB9E-4627-8D3B-346091E86426}" type="datetime1">
              <a:rPr lang="en-GB" smtClean="0"/>
              <a:pPr/>
              <a:t>06/06/2023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113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11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7509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12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9596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13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2197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492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478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74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48225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354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0758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945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7546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40A0A09-6FA2-432A-878F-290AC51C7288}" type="slidenum">
              <a:rPr lang="en-GB" noProof="0" smtClean="0"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539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16158FA6-DF8D-4C01-B085-6E3889E17138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8A60B7-9813-447F-88EB-E9A52545CA7A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DB635D-6B2F-46A2-B763-A6131B334806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554062-23F3-4B1E-BB3A-4CC6B9E94DCC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45627B-EC01-4D01-A031-70E3B23FB000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4C3E58-5F70-40D6-8228-DE47ECA32774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79DD71-2939-4E51-BC5E-2A2B2C28A6CA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6384A653-9A8D-4396-9FEB-FCC01D244EAE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D1816639-2330-40B7-8525-E57F634499DC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00D9FF-02A8-407A-8F08-16BC35F6F3F2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513E36-BC07-41DA-B634-836FFD9906DD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6D033E-3072-4614-B643-3D4FD010A745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5C9DC4-43A7-425D-8973-2EC177A24491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8BA2E6-D09C-400C-91DF-36752ACB44B6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620FA7-E5B2-4C05-B5BC-24F649747591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170F22-811B-4094-B155-73F94C3F8B46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10C83C-66E1-42CC-94EE-B1BF6133E21E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D0111458-CE17-47F2-AF1E-9537D97C10F5}" type="datetime1">
              <a:rPr lang="en-GB" noProof="0" smtClean="0"/>
              <a:t>06/06/2023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Lesbians and Justice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8827245" cy="861420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Jo Phoenix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168530E-236E-B88C-0D0E-98B80268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6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9EA3-DCA5-9475-07C2-EA70DECF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anchor="ctr">
            <a:normAutofit/>
          </a:bodyPr>
          <a:lstStyle/>
          <a:p>
            <a:r>
              <a:rPr lang="en-GB" sz="4000" dirty="0"/>
              <a:t>Hate Crime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6DFDF7-96D6-13D6-7D8E-5EEED69F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Perceived by victim</a:t>
            </a:r>
          </a:p>
          <a:p>
            <a:r>
              <a:rPr lang="en-GB" sz="2000" dirty="0"/>
              <a:t>Flagged by police</a:t>
            </a:r>
          </a:p>
          <a:p>
            <a:r>
              <a:rPr lang="en-GB" sz="2000" dirty="0"/>
              <a:t>5 strands:</a:t>
            </a:r>
          </a:p>
          <a:p>
            <a:pPr lvl="1"/>
            <a:r>
              <a:rPr lang="en-GB" sz="2000"/>
              <a:t>Race</a:t>
            </a:r>
          </a:p>
          <a:p>
            <a:pPr lvl="1"/>
            <a:r>
              <a:rPr lang="en-GB" sz="2000"/>
              <a:t>Religion</a:t>
            </a:r>
          </a:p>
          <a:p>
            <a:pPr lvl="1"/>
            <a:r>
              <a:rPr lang="en-GB" sz="2000"/>
              <a:t>Sexual orientation</a:t>
            </a:r>
          </a:p>
          <a:p>
            <a:pPr lvl="1"/>
            <a:r>
              <a:rPr lang="en-GB" sz="2000"/>
              <a:t>Disability</a:t>
            </a:r>
          </a:p>
          <a:p>
            <a:pPr lvl="1"/>
            <a:r>
              <a:rPr lang="en-GB" sz="2000"/>
              <a:t>Transgender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EA15626-8F70-EF97-D49A-B5C391988C7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9313868"/>
              </p:ext>
            </p:extLst>
          </p:nvPr>
        </p:nvGraphicFramePr>
        <p:xfrm>
          <a:off x="4381500" y="1828800"/>
          <a:ext cx="7581899" cy="4690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58675">
                  <a:extLst>
                    <a:ext uri="{9D8B030D-6E8A-4147-A177-3AD203B41FA5}">
                      <a16:colId xmlns:a16="http://schemas.microsoft.com/office/drawing/2014/main" val="1091598571"/>
                    </a:ext>
                  </a:extLst>
                </a:gridCol>
                <a:gridCol w="3212689">
                  <a:extLst>
                    <a:ext uri="{9D8B030D-6E8A-4147-A177-3AD203B41FA5}">
                      <a16:colId xmlns:a16="http://schemas.microsoft.com/office/drawing/2014/main" val="2462637299"/>
                    </a:ext>
                  </a:extLst>
                </a:gridCol>
                <a:gridCol w="2510535">
                  <a:extLst>
                    <a:ext uri="{9D8B030D-6E8A-4147-A177-3AD203B41FA5}">
                      <a16:colId xmlns:a16="http://schemas.microsoft.com/office/drawing/2014/main" val="3170593955"/>
                    </a:ext>
                  </a:extLst>
                </a:gridCol>
              </a:tblGrid>
              <a:tr h="36080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u="none" strike="noStrike" dirty="0">
                          <a:effectLst/>
                        </a:rPr>
                        <a:t>Sexual Orientation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u="none" strike="noStrike" dirty="0">
                          <a:effectLst/>
                        </a:rPr>
                        <a:t>Transgender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1789481819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 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 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3238150909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2011/12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4345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313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2249839019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2012/13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4241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364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4194575075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2013/14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4588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559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1815133021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2014/15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5591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607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1398247021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2015/16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</a:rPr>
                        <a:t>7194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858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1640673794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2016/17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9157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1248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2643773633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2017/18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11592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1703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506395753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2018/19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14,472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2329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522708331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2019/20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[x]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[x]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1592166983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2020/21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18,596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>
                          <a:effectLst/>
                        </a:rPr>
                        <a:t>2799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ctr"/>
                </a:tc>
                <a:extLst>
                  <a:ext uri="{0D108BD9-81ED-4DB2-BD59-A6C34878D82A}">
                    <a16:rowId xmlns:a16="http://schemas.microsoft.com/office/drawing/2014/main" val="2789048825"/>
                  </a:ext>
                </a:extLst>
              </a:tr>
              <a:tr h="3608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2021/22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26,152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4,355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31" marR="8131" marT="8131" marB="0" anchor="b"/>
                </a:tc>
                <a:extLst>
                  <a:ext uri="{0D108BD9-81ED-4DB2-BD59-A6C34878D82A}">
                    <a16:rowId xmlns:a16="http://schemas.microsoft.com/office/drawing/2014/main" val="125544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31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E0B3-9102-EA83-10D8-8AB8B4F5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anchor="ctr">
            <a:normAutofit/>
          </a:bodyPr>
          <a:lstStyle/>
          <a:p>
            <a:r>
              <a:rPr lang="en-GB" dirty="0"/>
              <a:t>Studies?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5E1DEF9-CC4B-886D-7EB8-A787DBC3C1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36347"/>
              </p:ext>
            </p:extLst>
          </p:nvPr>
        </p:nvGraphicFramePr>
        <p:xfrm>
          <a:off x="742950" y="2171700"/>
          <a:ext cx="10725150" cy="4286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6512">
                  <a:extLst>
                    <a:ext uri="{9D8B030D-6E8A-4147-A177-3AD203B41FA5}">
                      <a16:colId xmlns:a16="http://schemas.microsoft.com/office/drawing/2014/main" val="2090824903"/>
                    </a:ext>
                  </a:extLst>
                </a:gridCol>
                <a:gridCol w="286628">
                  <a:extLst>
                    <a:ext uri="{9D8B030D-6E8A-4147-A177-3AD203B41FA5}">
                      <a16:colId xmlns:a16="http://schemas.microsoft.com/office/drawing/2014/main" val="3863953053"/>
                    </a:ext>
                  </a:extLst>
                </a:gridCol>
                <a:gridCol w="1577429">
                  <a:extLst>
                    <a:ext uri="{9D8B030D-6E8A-4147-A177-3AD203B41FA5}">
                      <a16:colId xmlns:a16="http://schemas.microsoft.com/office/drawing/2014/main" val="898311672"/>
                    </a:ext>
                  </a:extLst>
                </a:gridCol>
                <a:gridCol w="1144581">
                  <a:extLst>
                    <a:ext uri="{9D8B030D-6E8A-4147-A177-3AD203B41FA5}">
                      <a16:colId xmlns:a16="http://schemas.microsoft.com/office/drawing/2014/main" val="356862897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British journal of criminology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62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2818092067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Theoretical Criminology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23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2503441005"/>
                  </a:ext>
                </a:extLst>
              </a:tr>
              <a:tr h="4762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Criminology and criminal justice 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33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394145883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Howard journal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14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105775073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Punishment &amp; Society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17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2119858489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Crime and Delinquency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34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2161935687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Crime, Media and Culture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16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397608039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European journal of criminology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12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2536793305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>
                          <a:effectLst/>
                        </a:rPr>
                        <a:t>Feminist Criminology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>
                          <a:effectLst/>
                        </a:rPr>
                        <a:t>57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dirty="0">
                          <a:effectLst/>
                        </a:rPr>
                        <a:t>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6" marR="16916" marT="16916" marB="0" anchor="b"/>
                </a:tc>
                <a:extLst>
                  <a:ext uri="{0D108BD9-81ED-4DB2-BD59-A6C34878D82A}">
                    <a16:rowId xmlns:a16="http://schemas.microsoft.com/office/drawing/2014/main" val="3519849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44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9D6C-3E55-A570-D8A0-D55DE12D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anchor="ctr">
            <a:normAutofit/>
          </a:bodyPr>
          <a:lstStyle/>
          <a:p>
            <a:r>
              <a:rPr lang="en-GB" dirty="0"/>
              <a:t>So what?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5CFB0B0-7B8B-8D81-9950-9D571C7E27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617820"/>
              </p:ext>
            </p:extLst>
          </p:nvPr>
        </p:nvGraphicFramePr>
        <p:xfrm>
          <a:off x="198112" y="1680632"/>
          <a:ext cx="11746238" cy="517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6280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CC0DB-1942-2A58-22EC-FFC8DEA50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8264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2837-7712-FCDC-5093-79989C59C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79194-9070-17A3-087E-35D1B5E26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Equal access to the law (lawbreakers)</a:t>
            </a:r>
          </a:p>
          <a:p>
            <a:endParaRPr lang="en-GB" dirty="0"/>
          </a:p>
          <a:p>
            <a:r>
              <a:rPr lang="en-GB" dirty="0"/>
              <a:t>Equal protection by the law (victims)</a:t>
            </a:r>
          </a:p>
        </p:txBody>
      </p:sp>
    </p:spTree>
    <p:extLst>
      <p:ext uri="{BB962C8B-B14F-4D97-AF65-F5344CB8AC3E}">
        <p14:creationId xmlns:p14="http://schemas.microsoft.com/office/powerpoint/2010/main" val="103108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0103-3FE9-66C1-2FA8-798EA2DCC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anchor="ctr">
            <a:normAutofit/>
          </a:bodyPr>
          <a:lstStyle/>
          <a:p>
            <a:r>
              <a:rPr lang="en-GB" dirty="0"/>
              <a:t>Equal access to the law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68679B03-523A-429C-C3FE-2A3CF2300E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841871"/>
              </p:ext>
            </p:extLst>
          </p:nvPr>
        </p:nvGraphicFramePr>
        <p:xfrm>
          <a:off x="312412" y="2305050"/>
          <a:ext cx="11517638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04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4" grpId="1">
        <p:bldAsOne/>
      </p:bldGraphic>
      <p:bldGraphic spid="14" grpId="2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5423-FBA5-1533-2E51-F7B56CA7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>
            <a:normAutofit/>
          </a:bodyPr>
          <a:lstStyle/>
          <a:p>
            <a:r>
              <a:rPr lang="en-GB" dirty="0"/>
              <a:t>Evidence?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306F56B9-1E51-9ABD-1A8D-9EA1EEB74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344400" cy="685800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B595A5-1D50-6F11-566A-2F62934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2793158" cy="28955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76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B473B67-21BE-D9AE-7701-54FADFFC0AF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1" b="5598"/>
          <a:stretch/>
        </p:blipFill>
        <p:spPr>
          <a:xfrm>
            <a:off x="1009650" y="304800"/>
            <a:ext cx="9067800" cy="6191250"/>
          </a:xfrm>
          <a:noFill/>
        </p:spPr>
      </p:pic>
    </p:spTree>
    <p:extLst>
      <p:ext uri="{BB962C8B-B14F-4D97-AF65-F5344CB8AC3E}">
        <p14:creationId xmlns:p14="http://schemas.microsoft.com/office/powerpoint/2010/main" val="2788360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822D6823-335A-30E7-180E-B4037CBE6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255744"/>
            <a:ext cx="9339795" cy="63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, treemap chart&#10;&#10;Description automatically generated">
            <a:extLst>
              <a:ext uri="{FF2B5EF4-FFF2-40B4-BE49-F238E27FC236}">
                <a16:creationId xmlns:a16="http://schemas.microsoft.com/office/drawing/2014/main" id="{1DC3B6E1-5F71-6D0A-00F0-F51307F1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83169"/>
            <a:ext cx="9335561" cy="62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22E84A18-DA9B-7F7E-33FA-8319AC32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6924"/>
            <a:ext cx="5772780" cy="4315225"/>
          </a:xfrm>
          <a:prstGeom prst="rect">
            <a:avLst/>
          </a:prstGeom>
        </p:spPr>
      </p:pic>
      <p:pic>
        <p:nvPicPr>
          <p:cNvPr id="7" name="Picture 6" descr="Chart, bar chart, treemap chart&#10;&#10;Description automatically generated">
            <a:extLst>
              <a:ext uri="{FF2B5EF4-FFF2-40B4-BE49-F238E27FC236}">
                <a16:creationId xmlns:a16="http://schemas.microsoft.com/office/drawing/2014/main" id="{1E23DBD8-CACE-A62F-4514-C56B8AE5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809" y="1456925"/>
            <a:ext cx="5763191" cy="43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7C52-2212-30E0-0F0E-B57D832B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>
            <a:normAutofit/>
          </a:bodyPr>
          <a:lstStyle/>
          <a:p>
            <a:r>
              <a:rPr lang="en-GB" dirty="0"/>
              <a:t>Equal protection by the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E08CD-8620-9631-1596-5B06C73CE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2793158" cy="2895599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4C213EA3-18D4-8546-2035-E69EADD7F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1099"/>
              </p:ext>
            </p:extLst>
          </p:nvPr>
        </p:nvGraphicFramePr>
        <p:xfrm>
          <a:off x="5781146" y="1447800"/>
          <a:ext cx="519006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9572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647_TF67288550.potx" id="{555585A1-474C-49EC-B062-F9D14C87C013}" vid="{2D5B4BE8-3913-4A3B-8D21-CAD149A9E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C0CEB4-BFAC-4014-9B69-2CFFE0B783D9}">
  <ds:schemaRefs>
    <ds:schemaRef ds:uri="16c05727-aa75-4e4a-9b5f-8a80a1165891"/>
    <ds:schemaRef ds:uri="71af3243-3dd4-4a8d-8c0d-dd76da1f02a5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1391</TotalTime>
  <Words>294</Words>
  <Application>Microsoft Macintosh PowerPoint</Application>
  <PresentationFormat>Widescreen</PresentationFormat>
  <Paragraphs>110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Ion Boardroom</vt:lpstr>
      <vt:lpstr>Lesbians and Justice</vt:lpstr>
      <vt:lpstr>Issues to think about</vt:lpstr>
      <vt:lpstr>Equal access to the law</vt:lpstr>
      <vt:lpstr>Evidence?</vt:lpstr>
      <vt:lpstr>PowerPoint Presentation</vt:lpstr>
      <vt:lpstr>PowerPoint Presentation</vt:lpstr>
      <vt:lpstr>PowerPoint Presentation</vt:lpstr>
      <vt:lpstr>PowerPoint Presentation</vt:lpstr>
      <vt:lpstr>Equal protection by the law</vt:lpstr>
      <vt:lpstr>PowerPoint Presentation</vt:lpstr>
      <vt:lpstr>Hate Crime</vt:lpstr>
      <vt:lpstr>Studies?</vt:lpstr>
      <vt:lpstr>So what?</vt:lpstr>
      <vt:lpstr>Thank you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Lesbians and Justice</dc:title>
  <dc:creator>Jo Phoenix</dc:creator>
  <cp:lastModifiedBy>Oscar Wilmott</cp:lastModifiedBy>
  <cp:revision>3</cp:revision>
  <dcterms:created xsi:type="dcterms:W3CDTF">2023-03-22T16:11:06Z</dcterms:created>
  <dcterms:modified xsi:type="dcterms:W3CDTF">2023-06-06T12:57:37Z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