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77" r:id="rId3"/>
    <p:sldId id="293" r:id="rId4"/>
    <p:sldId id="267" r:id="rId5"/>
    <p:sldId id="275" r:id="rId6"/>
    <p:sldId id="276" r:id="rId7"/>
    <p:sldId id="278" r:id="rId8"/>
    <p:sldId id="294" r:id="rId9"/>
    <p:sldId id="298" r:id="rId10"/>
    <p:sldId id="284" r:id="rId11"/>
    <p:sldId id="289" r:id="rId12"/>
    <p:sldId id="288" r:id="rId13"/>
    <p:sldId id="296" r:id="rId14"/>
    <p:sldId id="261" r:id="rId15"/>
    <p:sldId id="290" r:id="rId16"/>
    <p:sldId id="295" r:id="rId17"/>
    <p:sldId id="299" r:id="rId18"/>
    <p:sldId id="274" r:id="rId19"/>
    <p:sldId id="258" r:id="rId20"/>
    <p:sldId id="268" r:id="rId21"/>
    <p:sldId id="263" r:id="rId22"/>
    <p:sldId id="281" r:id="rId23"/>
    <p:sldId id="287" r:id="rId24"/>
    <p:sldId id="280" r:id="rId25"/>
    <p:sldId id="279" r:id="rId26"/>
    <p:sldId id="269" r:id="rId27"/>
    <p:sldId id="264" r:id="rId28"/>
    <p:sldId id="270" r:id="rId29"/>
    <p:sldId id="297" r:id="rId30"/>
    <p:sldId id="265" r:id="rId31"/>
    <p:sldId id="282"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4465" autoAdjust="0"/>
  </p:normalViewPr>
  <p:slideViewPr>
    <p:cSldViewPr snapToGrid="0">
      <p:cViewPr varScale="1">
        <p:scale>
          <a:sx n="76" d="100"/>
          <a:sy n="76" d="100"/>
        </p:scale>
        <p:origin x="2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B12BE-C128-4D3F-AEEA-B00A42B8954D}"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BC598-3545-479E-8CDF-0E4D821621BB}" type="slidenum">
              <a:rPr lang="en-GB" smtClean="0"/>
              <a:t>‹#›</a:t>
            </a:fld>
            <a:endParaRPr lang="en-GB"/>
          </a:p>
        </p:txBody>
      </p:sp>
    </p:spTree>
    <p:extLst>
      <p:ext uri="{BB962C8B-B14F-4D97-AF65-F5344CB8AC3E}">
        <p14:creationId xmlns:p14="http://schemas.microsoft.com/office/powerpoint/2010/main" val="418450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velvetchronicle.com/why-didnt-you-say-something-sooner-youre-asking-the-wrong-ques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bc.co.uk/news/uk-england-york-north-yorkshire-47404525?link_location=live-reporting-story" TargetMode="External"/><Relationship Id="rId4" Type="http://schemas.openxmlformats.org/officeDocument/2006/relationships/hyperlink" Target="https://www.bbc.co.uk/news/uk-england-york-north-yorkshire-4493881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hevelvetchronicle.com/harpers-bazaar-claims-they-can-change-storme-delarverie-to-a-h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80/10894160.2021.1959886"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etup.com/topics/Lesbian/gb/17/lond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50thbirthday.londonfriend.org.uk/about/project-booklet/lesbians-at-london-friend/"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ilga.org/ilga-history"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afterellen.com/still-need-lesbian-bars-201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4w.pub/lesbian-night-cancele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national-lgbt-survey-summary-report" TargetMode="External"/><Relationship Id="rId7" Type="http://schemas.openxmlformats.org/officeDocument/2006/relationships/hyperlink" Target="https://assets.publishing.service.gov.uk/government/uploads/system/uploads/attachment_data/file/723557/improving_health_and_wellbeing_LBWSW.pdf"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cdc.gov/violenceprevention/datasources/nisvs/summaryreports.html" TargetMode="External"/><Relationship Id="rId5" Type="http://schemas.openxmlformats.org/officeDocument/2006/relationships/hyperlink" Target="https://digital.nhs.uk/data-and-information/publications/statistical/health-survey-england-additional-analyses/lesbian-gay-and-bisexual-adults" TargetMode="External"/><Relationship Id="rId4" Type="http://schemas.openxmlformats.org/officeDocument/2006/relationships/hyperlink" Target="https://www.lesbianvisibilityweek.com/copy-of-insight-survey-2021"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commentisfree/2021/jun/06/stonewall-risks-all-it-has-fought-for-in-accusing-those-who-disagree-with-it-of-hate-speech"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hecritic.co.uk/the-truth-will-out/" TargetMode="External"/><Relationship Id="rId4" Type="http://schemas.openxmlformats.org/officeDocument/2006/relationships/hyperlink" Target="https://www.dailymail.co.uk/news/article-10225111/Stonewall-brands-lesbians-sexual-racists-raising-concerns-sex-transgender-wome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9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Being de-</a:t>
            </a:r>
            <a:r>
              <a:rPr lang="en-GB" b="1" u="none" dirty="0" err="1"/>
              <a:t>lesbianed</a:t>
            </a:r>
            <a:r>
              <a:rPr lang="en-GB" b="1" u="none" dirty="0"/>
              <a:t>!     “Did you say something?”</a:t>
            </a:r>
          </a:p>
          <a:p>
            <a:r>
              <a:rPr lang="en-GB" u="none" dirty="0"/>
              <a:t>My experience:  Interviewed for independent cinema anniversary film, about experiences of going there in 1980s. Invited because I had mentioned being lesbian and going to see lesbian films with other lesbians. Throughout the interview, she used the phrase ”as an LGBT person” to me. Yes, I said the first time “actually I’m not an LGBT person, no-one could be all that. I’m a lesbian. Please refer to me as a lesbian”. But she just kept saying “LGBT person”. At the end, off-camera, I said again “ Please, in the edits, will you make sure I’m referred to as a lesbian? I’m not an LGBT person!”</a:t>
            </a:r>
          </a:p>
          <a:p>
            <a:endParaRPr lang="en-GB" u="none" dirty="0"/>
          </a:p>
          <a:p>
            <a:r>
              <a:rPr lang="en-GB" u="none" dirty="0"/>
              <a:t>See also, Julia Diana Ghassan Robertson, referred to as “queer”: </a:t>
            </a:r>
          </a:p>
          <a:p>
            <a:r>
              <a:rPr lang="en-GB" dirty="0">
                <a:hlinkClick r:id="rId3"/>
              </a:rPr>
              <a:t>Why didn’t you say something sooner?—You’re Asking The Wrong Question - The Velvet Chronicle</a:t>
            </a:r>
            <a:endParaRPr lang="en-GB" dirty="0"/>
          </a:p>
          <a:p>
            <a:endParaRPr lang="en-GB" u="sng" dirty="0"/>
          </a:p>
          <a:p>
            <a:r>
              <a:rPr lang="en-GB" u="sng" dirty="0"/>
              <a:t>Anne Lister</a:t>
            </a:r>
            <a:r>
              <a:rPr lang="en-GB" u="none" dirty="0"/>
              <a:t>: </a:t>
            </a:r>
          </a:p>
          <a:p>
            <a:r>
              <a:rPr lang="en-GB" dirty="0">
                <a:hlinkClick r:id="rId4"/>
              </a:rPr>
              <a:t>Plaque in York honours 'first modern lesbian' Anne Lister - BBC News</a:t>
            </a:r>
            <a:r>
              <a:rPr lang="en-GB" u="none" dirty="0">
                <a:hlinkClick r:id="rId4"/>
              </a:rPr>
              <a:t> </a:t>
            </a:r>
            <a:r>
              <a:rPr lang="en-GB" u="none" dirty="0"/>
              <a:t>(24.07.2018, GNC plaque) and </a:t>
            </a:r>
          </a:p>
          <a:p>
            <a:r>
              <a:rPr lang="en-GB" dirty="0">
                <a:hlinkClick r:id="rId5"/>
              </a:rPr>
              <a:t>Anne Lister: Reworded York plaque for 'first lesbian' - BBC News</a:t>
            </a:r>
            <a:r>
              <a:rPr lang="en-GB" dirty="0"/>
              <a:t> </a:t>
            </a:r>
            <a:r>
              <a:rPr lang="en-GB" u="none" dirty="0"/>
              <a:t>(28.02.2019, lesbian plaque)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81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History, Herstory: Who writes our stories?</a:t>
            </a:r>
          </a:p>
          <a:p>
            <a:endParaRPr lang="en-GB" dirty="0"/>
          </a:p>
          <a:p>
            <a:r>
              <a:rPr lang="en-GB" u="sng" dirty="0"/>
              <a:t>Stormé DeLarverie: </a:t>
            </a:r>
          </a:p>
          <a:p>
            <a:r>
              <a:rPr lang="en-GB" dirty="0">
                <a:hlinkClick r:id="rId3"/>
              </a:rPr>
              <a:t>Harper's Magazine Claims They Can Change Stormé DeLarverie to a "He" - The Velvet Chronicle</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134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examples of persistent ‘lesbian’ identity:</a:t>
            </a:r>
          </a:p>
          <a:p>
            <a:endParaRPr lang="en-GB" dirty="0"/>
          </a:p>
          <a:p>
            <a:r>
              <a:rPr lang="en-GB" dirty="0"/>
              <a:t>Jessica Megarry, Catherine </a:t>
            </a:r>
            <a:r>
              <a:rPr lang="en-GB" dirty="0" err="1"/>
              <a:t>Orian</a:t>
            </a:r>
            <a:r>
              <a:rPr lang="en-GB" dirty="0"/>
              <a:t> Weiss, Meagan Tyler and Kate Farhall (2021) ‘Women who prefer “lesbian” to “queer”: generational continuity and discontinuity’. </a:t>
            </a:r>
            <a:r>
              <a:rPr lang="en-GB" i="1" dirty="0"/>
              <a:t>Journal of Lesbian Studies</a:t>
            </a:r>
            <a:r>
              <a:rPr lang="en-GB" dirty="0"/>
              <a:t>, DOI: 10.1080/10894160.2021.1950271</a:t>
            </a:r>
          </a:p>
          <a:p>
            <a:endParaRPr lang="en-GB" dirty="0"/>
          </a:p>
          <a:p>
            <a:r>
              <a:rPr lang="en-GB" b="0" i="0" dirty="0">
                <a:solidFill>
                  <a:srgbClr val="333333"/>
                </a:solidFill>
                <a:effectLst/>
                <a:latin typeface="Open Sans" panose="020B0606030504020204" pitchFamily="34" charset="0"/>
              </a:rPr>
              <a:t>And this article:</a:t>
            </a:r>
          </a:p>
          <a:p>
            <a:r>
              <a:rPr lang="en-GB" b="0" i="0" dirty="0">
                <a:solidFill>
                  <a:srgbClr val="333333"/>
                </a:solidFill>
                <a:effectLst/>
                <a:latin typeface="Open Sans" panose="020B0606030504020204" pitchFamily="34" charset="0"/>
              </a:rPr>
              <a:t>Stacy I. Macias (2022) “</a:t>
            </a:r>
            <a:r>
              <a:rPr lang="en-GB" b="0" i="1" dirty="0">
                <a:solidFill>
                  <a:srgbClr val="333333"/>
                </a:solidFill>
                <a:effectLst/>
                <a:latin typeface="Open Sans" panose="020B0606030504020204" pitchFamily="34" charset="0"/>
              </a:rPr>
              <a:t>Somos contra la ‘queer-ificacíon’</a:t>
            </a:r>
            <a:r>
              <a:rPr lang="en-GB" b="0" i="0" dirty="0">
                <a:solidFill>
                  <a:srgbClr val="333333"/>
                </a:solidFill>
                <a:effectLst/>
                <a:latin typeface="Open Sans" panose="020B0606030504020204" pitchFamily="34" charset="0"/>
              </a:rPr>
              <a:t>”/“We reject the queer-ification of lesbianism”: lesbian political identity and anti-queer politics among Mexican lesbians and queer Chicanas-Latinas, </a:t>
            </a:r>
            <a:r>
              <a:rPr lang="en-GB" b="0" i="1" dirty="0">
                <a:solidFill>
                  <a:srgbClr val="333333"/>
                </a:solidFill>
                <a:effectLst/>
                <a:latin typeface="Open Sans" panose="020B0606030504020204" pitchFamily="34" charset="0"/>
              </a:rPr>
              <a:t>Journal of Lesbian Studies</a:t>
            </a:r>
            <a:r>
              <a:rPr lang="en-GB" b="0" i="0" dirty="0">
                <a:solidFill>
                  <a:srgbClr val="333333"/>
                </a:solidFill>
                <a:effectLst/>
                <a:latin typeface="Open Sans" panose="020B0606030504020204" pitchFamily="34" charset="0"/>
              </a:rPr>
              <a:t>, 26:1, pp.73-88, DOI: </a:t>
            </a:r>
            <a:r>
              <a:rPr lang="en-GB" b="0" i="0" u="sng" dirty="0">
                <a:solidFill>
                  <a:srgbClr val="333333"/>
                </a:solidFill>
                <a:effectLst/>
                <a:latin typeface="Open Sans" panose="020B0606030504020204" pitchFamily="34" charset="0"/>
                <a:hlinkClick r:id="rId3"/>
              </a:rPr>
              <a:t>10.1080/10894160.2021.1959886</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4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Lesbian feminist politics from the mid-late 20th C</a:t>
            </a:r>
          </a:p>
          <a:p>
            <a:r>
              <a:rPr lang="en-GB" dirty="0"/>
              <a:t>Feminist theorising – making links between women under patriarchy (subordination, consciousness and agency) and lesbian identity.</a:t>
            </a:r>
          </a:p>
          <a:p>
            <a:r>
              <a:rPr lang="en-GB" u="sng" dirty="0"/>
              <a:t>Examples:</a:t>
            </a:r>
          </a:p>
          <a:p>
            <a:r>
              <a:rPr lang="en-GB" dirty="0"/>
              <a:t>Adrienne Rich (1981) </a:t>
            </a:r>
            <a:r>
              <a:rPr lang="en-GB" i="1" dirty="0"/>
              <a:t>Compulsory Heterosexuality and Lesbian Existence. </a:t>
            </a:r>
            <a:r>
              <a:rPr lang="en-GB" dirty="0"/>
              <a:t>London: </a:t>
            </a:r>
            <a:r>
              <a:rPr lang="en-GB" dirty="0" err="1"/>
              <a:t>Onlywomen</a:t>
            </a:r>
            <a:r>
              <a:rPr lang="en-GB" dirty="0"/>
              <a:t> Press.</a:t>
            </a:r>
          </a:p>
          <a:p>
            <a:r>
              <a:rPr lang="en-GB" dirty="0"/>
              <a:t>“If we consider the possibility that all women … exist on a lesbian continuum, we can see ourselves moving in and out of this continuum, whether we identify ourselves as lesbian or not.” (pp.22-23)</a:t>
            </a:r>
          </a:p>
          <a:p>
            <a:endParaRPr lang="en-GB" dirty="0"/>
          </a:p>
          <a:p>
            <a:r>
              <a:rPr lang="en-GB" dirty="0"/>
              <a:t>Radicalesbians (1970) </a:t>
            </a:r>
            <a:r>
              <a:rPr lang="en-GB" i="1" dirty="0"/>
              <a:t>The Woman Identified Woman. </a:t>
            </a:r>
            <a:r>
              <a:rPr lang="en-GB" dirty="0"/>
              <a:t>Pittsburgh, USA: KNOW Inc.</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37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Snapshot of some </a:t>
            </a:r>
            <a:r>
              <a:rPr lang="en-GB" dirty="0">
                <a:hlinkClick r:id="rId3"/>
              </a:rPr>
              <a:t>Lesbian groups in London - Meetup</a:t>
            </a:r>
            <a:endParaRPr lang="en-GB" dirty="0"/>
          </a:p>
          <a:p>
            <a:endParaRPr lang="en-GB" dirty="0"/>
          </a:p>
          <a:p>
            <a:r>
              <a:rPr lang="en-GB" dirty="0"/>
              <a:t>Using ‘lesbian’ as a signpost term – a recognisable descriptor for women attracted to women – some groups are Lesbian, others are </a:t>
            </a:r>
            <a:r>
              <a:rPr lang="en-GB" dirty="0" err="1"/>
              <a:t>LandB</a:t>
            </a:r>
            <a:r>
              <a:rPr lang="en-GB" dirty="0"/>
              <a:t>, LBQ or LGBT+.</a:t>
            </a:r>
          </a:p>
          <a:p>
            <a:r>
              <a:rPr lang="en-GB" dirty="0"/>
              <a:t>Other characteristics/ intersections are highlighted e.g. Black/Women of Colour, age categories, etc.</a:t>
            </a:r>
          </a:p>
          <a:p>
            <a:endParaRPr lang="en-GB" dirty="0"/>
          </a:p>
          <a:p>
            <a:r>
              <a:rPr lang="en-GB" dirty="0"/>
              <a:t>Within and beyond UK</a:t>
            </a:r>
          </a:p>
          <a:p>
            <a:r>
              <a:rPr lang="en-GB" dirty="0"/>
              <a:t>What are the global / linguistic variations, attitudes, experiences?</a:t>
            </a:r>
          </a:p>
          <a:p>
            <a:r>
              <a:rPr lang="en-GB" dirty="0"/>
              <a:t>Context -specific refusals, acceptances, developments</a:t>
            </a:r>
          </a:p>
          <a:p>
            <a:r>
              <a:rPr lang="en-GB" dirty="0"/>
              <a:t>Gendered stereotypes – expectations, limitations.</a:t>
            </a:r>
          </a:p>
          <a:p>
            <a:r>
              <a:rPr lang="en-GB" dirty="0"/>
              <a:t>Lesbians/ status of same sex attracted women inseparable from the status of women generally – constraints/ choices beyond heterosexual marriage, children and domestic life? Access to education? bodily autonomy? economic independence? legal or political power?</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77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t>Further examples of persistence of ‘lesbian identity’</a:t>
            </a:r>
          </a:p>
          <a:p>
            <a:endParaRPr lang="en-GB" u="sng" dirty="0"/>
          </a:p>
          <a:p>
            <a:r>
              <a:rPr lang="en-GB" u="sng" dirty="0"/>
              <a:t>Zimbabwe</a:t>
            </a:r>
            <a:r>
              <a:rPr lang="en-GB" dirty="0"/>
              <a:t>: Nelson Muparamoto (2022) “</a:t>
            </a:r>
            <a:r>
              <a:rPr lang="en-GB" dirty="0" err="1"/>
              <a:t>Lezibian</a:t>
            </a:r>
            <a:r>
              <a:rPr lang="en-GB" dirty="0"/>
              <a:t>/</a:t>
            </a:r>
            <a:r>
              <a:rPr lang="en-GB" dirty="0" err="1"/>
              <a:t>mulezi</a:t>
            </a:r>
            <a:r>
              <a:rPr lang="en-GB" dirty="0"/>
              <a:t>”: adoption of “globalized” lesbian identity and secondary self-labels among same-sex attracted women in Harare. </a:t>
            </a:r>
            <a:r>
              <a:rPr lang="en-GB" i="1" dirty="0"/>
              <a:t>Journal of Lesbian Studies</a:t>
            </a:r>
            <a:r>
              <a:rPr lang="en-GB" dirty="0"/>
              <a:t>, 26:3, 269-285. DOI: 10.1080/10894160.2021.2006868</a:t>
            </a:r>
          </a:p>
          <a:p>
            <a:endParaRPr lang="en-GB" dirty="0"/>
          </a:p>
          <a:p>
            <a:r>
              <a:rPr lang="en-GB" u="sng" dirty="0"/>
              <a:t>Burundi:</a:t>
            </a:r>
            <a:r>
              <a:rPr lang="en-GB" u="none" dirty="0"/>
              <a:t> </a:t>
            </a:r>
            <a:r>
              <a:rPr lang="en-GB" dirty="0" err="1"/>
              <a:t>Megha</a:t>
            </a:r>
            <a:r>
              <a:rPr lang="en-GB" dirty="0"/>
              <a:t> Mohan, (2019) </a:t>
            </a:r>
            <a:r>
              <a:rPr lang="en-GB" i="1" dirty="0"/>
              <a:t>The secret language of lesbian love: the wives, mothers and friends who hide their sexuality. </a:t>
            </a:r>
            <a:r>
              <a:rPr lang="en-GB" i="0" dirty="0"/>
              <a:t>February. BBC. </a:t>
            </a:r>
            <a:r>
              <a:rPr lang="en-GB" dirty="0"/>
              <a:t>Available at: https://www.bbc.co.uk/news/resources/idt-sh/secret_lesbian_language Accessed: 23.03.2023.</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21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And some more examples, in the face of state opposition</a:t>
            </a:r>
            <a:r>
              <a:rPr lang="en-GB" dirty="0"/>
              <a:t>:</a:t>
            </a:r>
          </a:p>
          <a:p>
            <a:r>
              <a:rPr lang="en-GB" dirty="0"/>
              <a:t>Claiming legal recognition/ rights which may be available in the UK but not in other places.</a:t>
            </a:r>
          </a:p>
          <a:p>
            <a:endParaRPr lang="en-GB" dirty="0"/>
          </a:p>
          <a:p>
            <a:r>
              <a:rPr lang="en-GB" u="sng" dirty="0"/>
              <a:t>Japan:</a:t>
            </a:r>
            <a:r>
              <a:rPr lang="en-GB" u="none" dirty="0"/>
              <a:t> </a:t>
            </a:r>
            <a:r>
              <a:rPr lang="en-GB" dirty="0"/>
              <a:t>https://www.asiaone.com/women/japan-lesbian-couple-wed-amid-calls-same-sex-marriage</a:t>
            </a:r>
          </a:p>
          <a:p>
            <a:r>
              <a:rPr lang="en-GB" dirty="0"/>
              <a:t>APRIL 19, 2015. TOKYO - A lesbian couple held a symbolic wedding ceremony in Tokyo on Sunday, as calls grow for Japan to legalise same-sex marriage. their marriage will not be recognised under law, actresses Ayaka Ichinose, 34, and </a:t>
            </a:r>
            <a:r>
              <a:rPr lang="en-GB" dirty="0" err="1"/>
              <a:t>Akane</a:t>
            </a:r>
            <a:r>
              <a:rPr lang="en-GB" dirty="0"/>
              <a:t> </a:t>
            </a:r>
            <a:r>
              <a:rPr lang="en-GB" dirty="0" err="1"/>
              <a:t>Sugimori</a:t>
            </a:r>
            <a:r>
              <a:rPr lang="en-GB" dirty="0"/>
              <a:t>, 28.</a:t>
            </a:r>
          </a:p>
          <a:p>
            <a:endParaRPr lang="en-GB" dirty="0"/>
          </a:p>
          <a:p>
            <a:r>
              <a:rPr lang="en-GB" u="sng" dirty="0"/>
              <a:t>Iran</a:t>
            </a:r>
            <a:r>
              <a:rPr lang="en-GB" dirty="0"/>
              <a:t>: https://www.theguardian.com/commentisfree/2010/may/22/gay-asylum-seeker-refugee </a:t>
            </a:r>
          </a:p>
          <a:p>
            <a:r>
              <a:rPr lang="en-GB" dirty="0"/>
              <a:t>Kiana </a:t>
            </a:r>
            <a:r>
              <a:rPr lang="en-GB" dirty="0" err="1"/>
              <a:t>Firouz</a:t>
            </a:r>
            <a:r>
              <a:rPr lang="en-GB" dirty="0"/>
              <a:t> is an Iranian activist and filmmaker currently residing in the UK. In Iran, she worked underground as an activist for Iranian homosexual women's rights, shooting footage for a documentary about human rights abuses. Her activities having been discovered by Iranian security services, </a:t>
            </a:r>
            <a:r>
              <a:rPr lang="en-GB" dirty="0" err="1"/>
              <a:t>Firouz</a:t>
            </a:r>
            <a:r>
              <a:rPr lang="en-GB" dirty="0"/>
              <a:t> was forced to relocate to the UK.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55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r>
              <a:rPr lang="en-GB" dirty="0"/>
              <a:t>Ainley, R. (1995) </a:t>
            </a:r>
            <a:r>
              <a:rPr lang="en-GB" i="1" dirty="0"/>
              <a:t>What is She Like? Lesbian Identities from the 1950s to the 1990s</a:t>
            </a:r>
            <a:r>
              <a:rPr lang="en-GB" dirty="0"/>
              <a:t>. London and New York: Cassell.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81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‘Preference’ – contested term, indicates choice, and freedom to choose, which is not the experience of many lesbian women</a:t>
            </a:r>
          </a:p>
          <a:p>
            <a:endParaRPr lang="en-GB" dirty="0"/>
          </a:p>
          <a:p>
            <a:r>
              <a:rPr lang="en-GB" dirty="0"/>
              <a:t>But here ‘</a:t>
            </a:r>
            <a:r>
              <a:rPr lang="en-GB" i="1" dirty="0"/>
              <a:t>prefers women</a:t>
            </a:r>
            <a:r>
              <a:rPr lang="en-GB" dirty="0"/>
              <a:t>’ is used to refute hegemonic (compulsory, universal) heterosexuality.</a:t>
            </a:r>
          </a:p>
          <a:p>
            <a:endParaRPr lang="en-GB" dirty="0"/>
          </a:p>
          <a:p>
            <a:r>
              <a:rPr lang="en-GB" dirty="0"/>
              <a:t>Lillian </a:t>
            </a:r>
            <a:r>
              <a:rPr lang="en-GB" dirty="0" err="1"/>
              <a:t>Faderman</a:t>
            </a:r>
            <a:r>
              <a:rPr lang="en-GB" dirty="0"/>
              <a:t> (1991) </a:t>
            </a:r>
            <a:r>
              <a:rPr lang="en-GB" i="1" dirty="0"/>
              <a:t>Odd Girls and Twilight Lovers: a History of Lesbian Life in 20</a:t>
            </a:r>
            <a:r>
              <a:rPr lang="en-GB" i="1" baseline="30000" dirty="0"/>
              <a:t>th</a:t>
            </a:r>
            <a:r>
              <a:rPr lang="en-GB" i="1" dirty="0"/>
              <a:t> Century America</a:t>
            </a:r>
            <a:r>
              <a:rPr lang="en-GB" dirty="0"/>
              <a:t>. New York: Columbia University Press.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99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Identity (labels) vary</a:t>
            </a:r>
            <a:endParaRPr lang="en-GB" b="0" dirty="0"/>
          </a:p>
          <a:p>
            <a:r>
              <a:rPr lang="en-GB" b="0" dirty="0"/>
              <a:t>Labelling because we are a minority, and we experience discriminatory attitudes and behaviours. How can I know if she is ‘</a:t>
            </a:r>
            <a:r>
              <a:rPr lang="en-GB" b="0" i="1" dirty="0"/>
              <a:t>like me</a:t>
            </a:r>
            <a:r>
              <a:rPr lang="en-GB" b="0" dirty="0"/>
              <a:t>’? </a:t>
            </a:r>
          </a:p>
          <a:p>
            <a:r>
              <a:rPr lang="en-GB" b="0" dirty="0"/>
              <a:t>Labels can denote a shared similarity, not sameness? Some women embrace, others reject the lesbian label; some choose other labels; some want no label. </a:t>
            </a:r>
          </a:p>
          <a:p>
            <a:endParaRPr lang="en-GB" b="0" dirty="0"/>
          </a:p>
          <a:p>
            <a:r>
              <a:rPr lang="en-GB" b="1" dirty="0"/>
              <a:t>Same-Sex Attraction (Desire/ Behaviour) </a:t>
            </a:r>
          </a:p>
          <a:p>
            <a:r>
              <a:rPr lang="en-GB" b="0" dirty="0"/>
              <a:t>is universal, in that it exists across time and place</a:t>
            </a:r>
          </a:p>
          <a:p>
            <a:endParaRPr lang="en-GB" dirty="0"/>
          </a:p>
          <a:p>
            <a:r>
              <a:rPr lang="en-GB" b="1" dirty="0"/>
              <a:t>Importance of community </a:t>
            </a:r>
            <a:endParaRPr lang="en-GB" dirty="0"/>
          </a:p>
          <a:p>
            <a:r>
              <a:rPr lang="en-GB" dirty="0"/>
              <a:t>We seek others ‘like us’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00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Hello! And Introduce myself -…</a:t>
            </a:r>
          </a:p>
          <a:p>
            <a:endParaRPr lang="en-GB" b="1" dirty="0"/>
          </a:p>
          <a:p>
            <a:r>
              <a:rPr lang="en-GB" b="0" dirty="0"/>
              <a:t>I’m going to outline some ways of thinking about identity, and community. Might be familiar to you, or not – time for questions at the end</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57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Ideas, Concepts about Lesbian Spaces:</a:t>
            </a:r>
          </a:p>
          <a:p>
            <a:endParaRPr lang="en-GB" b="1" dirty="0"/>
          </a:p>
          <a:p>
            <a:r>
              <a:rPr lang="en-GB" b="1" dirty="0"/>
              <a:t>Importance of ‘Association’</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714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85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Lesbian autonomy is not only about lesbian-only space – it also includes specific lesbian spaces:</a:t>
            </a:r>
          </a:p>
          <a:p>
            <a:r>
              <a:rPr lang="en-GB" dirty="0"/>
              <a:t>So Black lesbians or Lesbian Women of Colour; lesbian mothers; lesbians with disabilities e.g. (neurodivergent, or deaf/ hard of hearing); older or young lesbians</a:t>
            </a:r>
          </a:p>
          <a:p>
            <a:endParaRPr lang="en-GB" dirty="0"/>
          </a:p>
          <a:p>
            <a:r>
              <a:rPr lang="en-GB" dirty="0"/>
              <a:t>The lesbian space within a broader organisation or place may be designated as separate – a separate lesbian night at an otherwise mixed LGBT+ club; </a:t>
            </a:r>
          </a:p>
          <a:p>
            <a:r>
              <a:rPr lang="en-GB" dirty="0"/>
              <a:t>or it may be that lesbians are included in the broader group or event, either implicitly (L = lesbian) or explicitly (lesbians welcome)</a:t>
            </a:r>
          </a:p>
          <a:p>
            <a:endParaRPr lang="en-GB" dirty="0"/>
          </a:p>
          <a:p>
            <a:r>
              <a:rPr lang="en-GB" dirty="0"/>
              <a:t>Lesbians as part of mixed organisations (lesbian and gay – women and men) have a fraught history – e.g. Friend Helplines, ILGA </a:t>
            </a:r>
          </a:p>
          <a:p>
            <a:r>
              <a:rPr lang="en-GB" dirty="0">
                <a:hlinkClick r:id="rId3"/>
              </a:rPr>
              <a:t>Lesbians at London Friend</a:t>
            </a:r>
            <a:endParaRPr lang="en-GB" dirty="0"/>
          </a:p>
          <a:p>
            <a:r>
              <a:rPr lang="en-GB" dirty="0">
                <a:hlinkClick r:id="rId4"/>
              </a:rPr>
              <a:t>The history of ILGA (1978- 2012) | ILGA World</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787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Are we losing lesbian spaces?</a:t>
            </a:r>
          </a:p>
          <a:p>
            <a:endParaRPr lang="en-GB" dirty="0"/>
          </a:p>
          <a:p>
            <a:r>
              <a:rPr lang="en-GB" dirty="0"/>
              <a:t>Marcie Bianco: </a:t>
            </a:r>
            <a:r>
              <a:rPr lang="en-GB" i="1" dirty="0"/>
              <a:t>Why We Still Need Lesbian Bars in the Age of Social Media</a:t>
            </a:r>
            <a:r>
              <a:rPr lang="en-GB" dirty="0"/>
              <a:t>. December 5, 2017. </a:t>
            </a:r>
          </a:p>
          <a:p>
            <a:r>
              <a:rPr lang="en-GB" dirty="0">
                <a:hlinkClick r:id="rId3"/>
              </a:rPr>
              <a:t>Why We Still Need Lesbian Bars in the Age of Social Media - AfterEllen</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774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Going underground? </a:t>
            </a:r>
          </a:p>
          <a:p>
            <a:r>
              <a:rPr lang="en-GB" dirty="0"/>
              <a:t>Story by </a:t>
            </a:r>
            <a:r>
              <a:rPr lang="pt-BR" dirty="0"/>
              <a:t>Andreia Nobre, 1st March 2023, at: </a:t>
            </a:r>
            <a:r>
              <a:rPr lang="en-GB" dirty="0">
                <a:hlinkClick r:id="rId3"/>
              </a:rPr>
              <a:t>Exclusive: Lesbian Night </a:t>
            </a:r>
            <a:r>
              <a:rPr lang="en-GB" dirty="0" err="1">
                <a:hlinkClick r:id="rId3"/>
              </a:rPr>
              <a:t>Canceled</a:t>
            </a:r>
            <a:r>
              <a:rPr lang="en-GB" dirty="0">
                <a:hlinkClick r:id="rId3"/>
              </a:rPr>
              <a:t> by London Pub for Going Female-Only (4w.pub)</a:t>
            </a:r>
            <a:endParaRPr lang="pt-BR" dirty="0"/>
          </a:p>
          <a:p>
            <a:r>
              <a:rPr lang="pt-BR" i="1" dirty="0"/>
              <a:t>Shabby She </a:t>
            </a:r>
            <a:r>
              <a:rPr lang="pt-BR" dirty="0"/>
              <a:t>has re-opened at another venue, and Kelly Frost says “</a:t>
            </a:r>
            <a:r>
              <a:rPr lang="en-GB" dirty="0"/>
              <a:t>We may have to go underground but we are not over and, even if we have to move the venue every single month, we will persist and thrive!”</a:t>
            </a:r>
          </a:p>
          <a:p>
            <a:r>
              <a:rPr lang="en-GB" b="1" dirty="0"/>
              <a:t>Or Partying in Plain Sight?</a:t>
            </a:r>
            <a:endParaRPr lang="pt-BR" b="1" dirty="0"/>
          </a:p>
          <a:p>
            <a:r>
              <a:rPr lang="en-GB" dirty="0"/>
              <a:t>A monthly music/dance night that used to be ‘For Lesbians, gay men and our friends’ - Described to me recently as </a:t>
            </a:r>
            <a:r>
              <a:rPr lang="en-GB" b="1" dirty="0"/>
              <a:t>“a lesbian highlight” </a:t>
            </a:r>
          </a:p>
          <a:p>
            <a:r>
              <a:rPr lang="en-GB" dirty="0"/>
              <a:t>A recent event ‘For the LGBTQ+ community and our friends’ - Described to me as </a:t>
            </a:r>
            <a:r>
              <a:rPr lang="en-GB" b="1" dirty="0"/>
              <a:t>“the lesbian ball”</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894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there lots of new lesbian groups, events, spaces springing up to fill gaps?</a:t>
            </a:r>
          </a:p>
          <a:p>
            <a:r>
              <a:rPr lang="en-GB" dirty="0"/>
              <a:t>Is there unmet need for more – or different - lesbian spaces?</a:t>
            </a:r>
          </a:p>
          <a:p>
            <a:r>
              <a:rPr lang="en-GB" dirty="0"/>
              <a:t>For whom? and where are the gaps?</a:t>
            </a:r>
          </a:p>
          <a:p>
            <a:r>
              <a:rPr lang="en-GB" dirty="0"/>
              <a:t>Lots of anecdotes, personal stories, “I saw this online” “Someone told me …”</a:t>
            </a:r>
          </a:p>
          <a:p>
            <a:r>
              <a:rPr lang="en-GB" dirty="0"/>
              <a:t>What do we know? What evidence have we got?</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337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Lesbian identity, community and current research practice:</a:t>
            </a:r>
          </a:p>
          <a:p>
            <a:r>
              <a:rPr lang="en-GB" b="0" dirty="0"/>
              <a:t>Are lesbians being studied/ surveyed?</a:t>
            </a:r>
          </a:p>
          <a:p>
            <a:r>
              <a:rPr lang="en-GB" b="0" dirty="0"/>
              <a:t>Where we’re included as part of broader social groups/ research populations, are we disaggregated?</a:t>
            </a:r>
          </a:p>
          <a:p>
            <a:r>
              <a:rPr lang="en-GB" b="0" dirty="0"/>
              <a:t>Some good practice, some not</a:t>
            </a:r>
          </a:p>
          <a:p>
            <a:endParaRPr lang="en-GB" b="1" dirty="0"/>
          </a:p>
          <a:p>
            <a:r>
              <a:rPr lang="en-GB" b="0" dirty="0"/>
              <a:t>Government Equalities Office: </a:t>
            </a:r>
            <a:r>
              <a:rPr lang="en-GB" dirty="0">
                <a:hlinkClick r:id="rId3"/>
              </a:rPr>
              <a:t>National LGBT Survey: Research report - GOV.UK (www.gov.uk)</a:t>
            </a:r>
            <a:endParaRPr lang="en-GB" dirty="0"/>
          </a:p>
          <a:p>
            <a:r>
              <a:rPr lang="en-GB" b="0" dirty="0"/>
              <a:t>DIVA: </a:t>
            </a:r>
            <a:r>
              <a:rPr lang="en-GB" dirty="0">
                <a:hlinkClick r:id="rId4"/>
              </a:rPr>
              <a:t>INSIGHT SURVEY 2021 | Lesbian Visibility (lesbianvisibilityweek.com)</a:t>
            </a:r>
            <a:endParaRPr lang="en-GB" dirty="0"/>
          </a:p>
          <a:p>
            <a:r>
              <a:rPr lang="en-GB" b="0" dirty="0"/>
              <a:t>NHS: </a:t>
            </a:r>
            <a:r>
              <a:rPr lang="en-GB" dirty="0">
                <a:hlinkClick r:id="rId5"/>
              </a:rPr>
              <a:t>Health Survey England Additional Analyses - Health and health-related behaviours of Lesbian, Gay and Bisexual adults - NDRS (digital.nhs.uk)</a:t>
            </a:r>
            <a:endParaRPr lang="en-GB" dirty="0"/>
          </a:p>
          <a:p>
            <a:r>
              <a:rPr lang="en-GB" dirty="0"/>
              <a:t>CDC: </a:t>
            </a:r>
            <a:r>
              <a:rPr lang="en-GB" dirty="0">
                <a:hlinkClick r:id="rId6"/>
              </a:rPr>
              <a:t>Reports and Publications |Violence </a:t>
            </a:r>
            <a:r>
              <a:rPr lang="en-GB" dirty="0" err="1">
                <a:hlinkClick r:id="rId6"/>
              </a:rPr>
              <a:t>Prevention|Injury</a:t>
            </a:r>
            <a:r>
              <a:rPr lang="en-GB" dirty="0">
                <a:hlinkClick r:id="rId6"/>
              </a:rPr>
              <a:t> </a:t>
            </a:r>
            <a:r>
              <a:rPr lang="en-GB" dirty="0" err="1">
                <a:hlinkClick r:id="rId6"/>
              </a:rPr>
              <a:t>Center|CDC</a:t>
            </a:r>
            <a:endParaRPr lang="en-GB" dirty="0"/>
          </a:p>
          <a:p>
            <a:endParaRPr lang="en-GB" dirty="0"/>
          </a:p>
          <a:p>
            <a:r>
              <a:rPr lang="en-GB" dirty="0"/>
              <a:t>Public Health England (2018)</a:t>
            </a:r>
          </a:p>
          <a:p>
            <a:r>
              <a:rPr lang="en-GB" i="1" dirty="0"/>
              <a:t>Improving the health and wellbeing of lesbian and bisexual women and other women who have sex with women</a:t>
            </a:r>
          </a:p>
          <a:p>
            <a:r>
              <a:rPr lang="en-GB" dirty="0">
                <a:hlinkClick r:id="rId7"/>
              </a:rPr>
              <a:t>Improving the health and wellbeing of lesbian and bisexual women (publishing.service.gov.uk)</a:t>
            </a:r>
            <a:endParaRPr lang="en-GB" dirty="0"/>
          </a:p>
          <a:p>
            <a:r>
              <a:rPr lang="en-GB" dirty="0"/>
              <a:t>“There is a significant gap in the evidence base for lesbian and bisexual women, and virtually no exploration of women who have sex with women. There is a clear opportunity for </a:t>
            </a:r>
            <a:r>
              <a:rPr lang="en-GB" b="1" dirty="0"/>
              <a:t>researchers, and research funders, to be more precise in the analysis of gender and sexual orientation and where possible to avoid combining LGB samples</a:t>
            </a:r>
            <a:r>
              <a:rPr lang="en-GB" dirty="0"/>
              <a:t> in reporting as this undervalues the needs of LBWSW.” (p.24, emphasis in original)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530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Target population and sample: </a:t>
            </a:r>
            <a:r>
              <a:rPr lang="en-GB" b="0" dirty="0"/>
              <a:t>appropriate to the research </a:t>
            </a:r>
          </a:p>
          <a:p>
            <a:r>
              <a:rPr lang="en-GB" b="0" dirty="0"/>
              <a:t>Disaggregation in </a:t>
            </a:r>
            <a:r>
              <a:rPr lang="en-GB" b="1" dirty="0"/>
              <a:t>analysis and findings </a:t>
            </a:r>
            <a:r>
              <a:rPr lang="en-GB" b="0" dirty="0"/>
              <a:t>– clarity</a:t>
            </a:r>
          </a:p>
          <a:p>
            <a:r>
              <a:rPr lang="en-GB" b="1" dirty="0"/>
              <a:t>Reports and publications </a:t>
            </a:r>
            <a:r>
              <a:rPr lang="en-GB" b="0" dirty="0"/>
              <a:t>– our own, and media/ others</a:t>
            </a:r>
          </a:p>
          <a:p>
            <a:endParaRPr lang="en-GB" b="0" dirty="0"/>
          </a:p>
          <a:p>
            <a:r>
              <a:rPr lang="en-GB" b="0" dirty="0"/>
              <a:t>Is the research investigating: </a:t>
            </a:r>
          </a:p>
          <a:p>
            <a:r>
              <a:rPr lang="en-GB" b="0" dirty="0"/>
              <a:t>women who are same-sex attracted? or who are sexually active with other women? </a:t>
            </a:r>
          </a:p>
          <a:p>
            <a:r>
              <a:rPr lang="en-GB" b="0" dirty="0"/>
              <a:t>Or who identify as lesbian? Or who are part of a lesbian community?</a:t>
            </a:r>
          </a:p>
          <a:p>
            <a:r>
              <a:rPr lang="en-GB" b="0" dirty="0"/>
              <a:t>– </a:t>
            </a:r>
            <a:r>
              <a:rPr lang="en-GB" b="1" dirty="0"/>
              <a:t>appropriate</a:t>
            </a:r>
            <a:r>
              <a:rPr lang="en-GB" b="0" dirty="0"/>
              <a:t> to the research aims</a:t>
            </a:r>
          </a:p>
          <a:p>
            <a:r>
              <a:rPr lang="en-GB" b="0" dirty="0"/>
              <a:t>E.g. health research may need to clarify sexual behaviour; attitudinal research may focus more on identity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200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80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9616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128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545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6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Ideas, Concepts:</a:t>
            </a:r>
          </a:p>
          <a:p>
            <a:r>
              <a:rPr lang="en-GB" dirty="0"/>
              <a:t>Definitions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56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are symbols important? </a:t>
            </a:r>
          </a:p>
          <a:p>
            <a:r>
              <a:rPr lang="en-GB" dirty="0"/>
              <a:t>Logos, flags, gestures</a:t>
            </a:r>
          </a:p>
          <a:p>
            <a:endParaRPr lang="en-GB" dirty="0"/>
          </a:p>
          <a:p>
            <a:r>
              <a:rPr lang="en-GB" dirty="0"/>
              <a:t>Because they ‘stand for’ an idea, a political view, an identity … </a:t>
            </a:r>
          </a:p>
          <a:p>
            <a:r>
              <a:rPr lang="en-GB" dirty="0"/>
              <a:t>They are shorthand and they transcend language. </a:t>
            </a:r>
          </a:p>
          <a:p>
            <a:r>
              <a:rPr lang="en-GB" dirty="0"/>
              <a:t>They provide a visual representation</a:t>
            </a:r>
          </a:p>
          <a:p>
            <a:r>
              <a:rPr lang="en-GB" dirty="0"/>
              <a:t>They signify ‘community’ and membership</a:t>
            </a:r>
          </a:p>
          <a:p>
            <a:r>
              <a:rPr lang="en-GB" u="sng" dirty="0"/>
              <a:t>Examples:</a:t>
            </a:r>
          </a:p>
          <a:p>
            <a:r>
              <a:rPr lang="en-GB" dirty="0"/>
              <a:t>The double interlocking women’s symbol </a:t>
            </a:r>
          </a:p>
          <a:p>
            <a:r>
              <a:rPr lang="en-GB" dirty="0"/>
              <a:t>The inverted black triangle – ‘outsider’ status (transgressing ‘ideal of womanhood’)</a:t>
            </a:r>
          </a:p>
          <a:p>
            <a:r>
              <a:rPr lang="en-GB" dirty="0"/>
              <a:t>The Labrys flag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46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Symbols crossing centuries and generations: </a:t>
            </a:r>
          </a:p>
          <a:p>
            <a:r>
              <a:rPr lang="en-GB" dirty="0"/>
              <a:t>This photo is from late 1970s (USA, photographer unknown); same symbolic gesture seen at Lesbian Strength March (Leeds, UK) in 2019.</a:t>
            </a:r>
          </a:p>
          <a:p>
            <a:endParaRPr lang="en-GB" dirty="0"/>
          </a:p>
          <a:p>
            <a:r>
              <a:rPr lang="en-GB" dirty="0"/>
              <a:t>This visual gesture symbolises the vulva, the female body, lesbianism as a female embodied experience, and an erotic one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891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vulva symbol is even more rebellious – while being arrested, in a police car, this lesbian makes the symbol as an act of defiance</a:t>
            </a:r>
          </a:p>
          <a:p>
            <a:endParaRPr lang="en-GB" dirty="0"/>
          </a:p>
          <a:p>
            <a:r>
              <a:rPr lang="en-GB" dirty="0"/>
              <a:t>These women are recognisable to us as lesbians – perhaps we’ve seen these photos before, or other similar ones – of lesbians at Greenham Women’s Peace camp for instance</a:t>
            </a:r>
          </a:p>
          <a:p>
            <a:endParaRPr lang="en-GB" dirty="0"/>
          </a:p>
          <a:p>
            <a:r>
              <a:rPr lang="en-GB" dirty="0"/>
              <a:t>But how do we know what ‘lesbian’ is?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41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Academic concepts. And discourses:</a:t>
            </a:r>
          </a:p>
          <a:p>
            <a:endParaRPr lang="en-GB" b="1" dirty="0"/>
          </a:p>
          <a:p>
            <a:r>
              <a:rPr lang="en-GB" b="0" dirty="0"/>
              <a:t>Outline: different terms, underpinning concepts/ discourses, developments, in theorising </a:t>
            </a:r>
            <a:r>
              <a:rPr lang="en-GB" b="0" i="1" dirty="0"/>
              <a:t>women sexually attracted to women</a:t>
            </a:r>
            <a:r>
              <a:rPr lang="en-GB" b="0" dirty="0"/>
              <a:t> (lesbians)</a:t>
            </a:r>
          </a:p>
          <a:p>
            <a:r>
              <a:rPr lang="en-GB" b="0" dirty="0"/>
              <a:t>Understanding, language, context, time and place</a:t>
            </a:r>
          </a:p>
          <a:p>
            <a:endParaRPr lang="en-GB" b="0" dirty="0"/>
          </a:p>
          <a:p>
            <a:r>
              <a:rPr lang="en-GB" b="0" dirty="0"/>
              <a:t>Proposition: How lesbians are conceptualised, and viewed/treated in practice, is inextricably related to, and inseparable from, how women are viewed/treated socially and legally, in patriarchal, male-dominated societies and institutions</a:t>
            </a:r>
          </a:p>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51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propose the term ‘definitional mortality’ to describe this situation where the definition of a word/term with widespread recognition (across time, places, spaces) has been changed to such an extent (and that change has accrued widespread if contested usage) that it has lost that previously accepted meaning and is therefore defunct (dead) in terms of its original purpose.</a:t>
            </a:r>
          </a:p>
          <a:p>
            <a:endParaRPr lang="en-GB" dirty="0"/>
          </a:p>
          <a:p>
            <a:r>
              <a:rPr lang="en-GB" dirty="0"/>
              <a:t>Is Lesbian Obsolete? </a:t>
            </a:r>
          </a:p>
          <a:p>
            <a:r>
              <a:rPr lang="en-GB" dirty="0"/>
              <a:t>Is Lesbian being erased?</a:t>
            </a:r>
          </a:p>
          <a:p>
            <a:r>
              <a:rPr lang="en-GB" dirty="0"/>
              <a:t>Does the term ‘lesbian’ have a specific or elastic meaning? </a:t>
            </a:r>
          </a:p>
          <a:p>
            <a:r>
              <a:rPr lang="en-GB" dirty="0"/>
              <a:t>Is ‘same-sex attraction’ between women an anachronistic ‘preference’ analogous with ‘sexual racism’? Or as hateful as anti-Semitism?</a:t>
            </a:r>
          </a:p>
          <a:p>
            <a:r>
              <a:rPr lang="en-GB" dirty="0">
                <a:hlinkClick r:id="rId3"/>
              </a:rPr>
              <a:t>Stonewall risks all it has fought for in accusing those who disagree with it of hate speech | Sonia </a:t>
            </a:r>
            <a:r>
              <a:rPr lang="en-GB" dirty="0" err="1">
                <a:hlinkClick r:id="rId3"/>
              </a:rPr>
              <a:t>Sodha</a:t>
            </a:r>
            <a:r>
              <a:rPr lang="en-GB" dirty="0">
                <a:hlinkClick r:id="rId3"/>
              </a:rPr>
              <a:t> | The Guardian</a:t>
            </a:r>
            <a:endParaRPr lang="en-GB" dirty="0"/>
          </a:p>
          <a:p>
            <a:r>
              <a:rPr lang="en-GB" dirty="0">
                <a:hlinkClick r:id="rId4"/>
              </a:rPr>
              <a:t>Stonewall brands lesbians 'sexual racists' for raising concerns about sex with transgender women | Daily Mail Online</a:t>
            </a:r>
            <a:endParaRPr lang="en-GB" dirty="0"/>
          </a:p>
          <a:p>
            <a:r>
              <a:rPr lang="en-GB" dirty="0">
                <a:hlinkClick r:id="rId5"/>
              </a:rPr>
              <a:t>The truth will out | Josephine </a:t>
            </a:r>
            <a:r>
              <a:rPr lang="en-GB" dirty="0" err="1">
                <a:hlinkClick r:id="rId5"/>
              </a:rPr>
              <a:t>Bartosch</a:t>
            </a:r>
            <a:r>
              <a:rPr lang="en-GB" dirty="0">
                <a:hlinkClick r:id="rId5"/>
              </a:rPr>
              <a:t> | The Critic Magazine</a:t>
            </a:r>
            <a:endParaRPr lang="en-GB" dirty="0"/>
          </a:p>
          <a:p>
            <a:r>
              <a:rPr lang="en-GB" dirty="0"/>
              <a:t>Are individual lesbians being renamed/ reframed?</a:t>
            </a:r>
          </a:p>
          <a:p>
            <a:r>
              <a:rPr lang="en-GB" dirty="0"/>
              <a:t>Are lesbian spaces being targeted to accept ‘anyone who identifies as lesbian’? Are lesbian-specific spaces closing/ going underground?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5558E7-025C-493F-B473-1C63BC0C20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65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316992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4080853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79190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149799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08175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12773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390651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288891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244490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100D67-8AF5-4741-855A-33857D0EB2F3}" type="datetimeFigureOut">
              <a:rPr lang="en-GB" smtClean="0"/>
              <a:t>17/04/2023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1405342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100D67-8AF5-4741-855A-33857D0EB2F3}" type="datetimeFigureOut">
              <a:rPr lang="en-GB" smtClean="0"/>
              <a:t>17/04/2023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174677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100D67-8AF5-4741-855A-33857D0EB2F3}" type="datetimeFigureOut">
              <a:rPr lang="en-GB" smtClean="0"/>
              <a:t>17/04/2023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43904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100D67-8AF5-4741-855A-33857D0EB2F3}" type="datetimeFigureOut">
              <a:rPr lang="en-GB" smtClean="0"/>
              <a:t>17/04/2023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312936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00D67-8AF5-4741-855A-33857D0EB2F3}" type="datetimeFigureOut">
              <a:rPr lang="en-GB" smtClean="0"/>
              <a:t>17/04/2023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339062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100D67-8AF5-4741-855A-33857D0EB2F3}" type="datetimeFigureOut">
              <a:rPr lang="en-GB" smtClean="0"/>
              <a:t>17/04/2023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35094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100D67-8AF5-4741-855A-33857D0EB2F3}" type="datetimeFigureOut">
              <a:rPr lang="en-GB" smtClean="0"/>
              <a:t>17/04/2023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40A4DB-E2B1-48A8-88C7-C1FE9858B624}" type="slidenum">
              <a:rPr lang="en-GB" smtClean="0"/>
              <a:t>‹#›</a:t>
            </a:fld>
            <a:endParaRPr lang="en-GB"/>
          </a:p>
        </p:txBody>
      </p:sp>
    </p:spTree>
    <p:extLst>
      <p:ext uri="{BB962C8B-B14F-4D97-AF65-F5344CB8AC3E}">
        <p14:creationId xmlns:p14="http://schemas.microsoft.com/office/powerpoint/2010/main" val="249773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100D67-8AF5-4741-855A-33857D0EB2F3}" type="datetimeFigureOut">
              <a:rPr lang="en-GB" smtClean="0"/>
              <a:t>17/04/2023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40A4DB-E2B1-48A8-88C7-C1FE9858B624}" type="slidenum">
              <a:rPr lang="en-GB" smtClean="0"/>
              <a:t>‹#›</a:t>
            </a:fld>
            <a:endParaRPr lang="en-GB"/>
          </a:p>
        </p:txBody>
      </p:sp>
    </p:spTree>
    <p:extLst>
      <p:ext uri="{BB962C8B-B14F-4D97-AF65-F5344CB8AC3E}">
        <p14:creationId xmlns:p14="http://schemas.microsoft.com/office/powerpoint/2010/main" val="1504312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esbian.research@durham.ac.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afterellen.com/why-im-a-lesbian-not-queer/"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4w.pub/lesbian-night-cancele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8F5A-4300-9844-5FFE-6DA5C67EFC12}"/>
              </a:ext>
            </a:extLst>
          </p:cNvPr>
          <p:cNvSpPr>
            <a:spLocks noGrp="1"/>
          </p:cNvSpPr>
          <p:nvPr>
            <p:ph type="ctrTitle"/>
          </p:nvPr>
        </p:nvSpPr>
        <p:spPr>
          <a:xfrm>
            <a:off x="1507067" y="1583473"/>
            <a:ext cx="7766936" cy="2467363"/>
          </a:xfrm>
        </p:spPr>
        <p:txBody>
          <a:bodyPr/>
          <a:lstStyle/>
          <a:p>
            <a:pPr algn="l"/>
            <a:r>
              <a:rPr lang="en-GB" dirty="0"/>
              <a:t>Lesbians and the importance of Lesbian space </a:t>
            </a:r>
          </a:p>
        </p:txBody>
      </p:sp>
      <p:sp>
        <p:nvSpPr>
          <p:cNvPr id="3" name="Subtitle 2">
            <a:extLst>
              <a:ext uri="{FF2B5EF4-FFF2-40B4-BE49-F238E27FC236}">
                <a16:creationId xmlns:a16="http://schemas.microsoft.com/office/drawing/2014/main" id="{D9E16061-754C-0159-3946-250B73A08E01}"/>
              </a:ext>
            </a:extLst>
          </p:cNvPr>
          <p:cNvSpPr>
            <a:spLocks noGrp="1"/>
          </p:cNvSpPr>
          <p:nvPr>
            <p:ph type="subTitle" idx="1"/>
          </p:nvPr>
        </p:nvSpPr>
        <p:spPr>
          <a:xfrm>
            <a:off x="1524000" y="3602037"/>
            <a:ext cx="7452732" cy="2133599"/>
          </a:xfrm>
        </p:spPr>
        <p:txBody>
          <a:bodyPr>
            <a:normAutofit/>
          </a:bodyPr>
          <a:lstStyle/>
          <a:p>
            <a:endParaRPr lang="en-GB" dirty="0"/>
          </a:p>
          <a:p>
            <a:endParaRPr lang="en-GB" dirty="0"/>
          </a:p>
          <a:p>
            <a:r>
              <a:rPr lang="en-GB" dirty="0"/>
              <a:t>Dr Sue Regan</a:t>
            </a:r>
          </a:p>
          <a:p>
            <a:r>
              <a:rPr lang="en-GB" dirty="0"/>
              <a:t>Durham University</a:t>
            </a:r>
          </a:p>
          <a:p>
            <a:r>
              <a:rPr lang="en-GB" dirty="0"/>
              <a:t>Putting Lesbians Back in Focus: 25</a:t>
            </a:r>
            <a:r>
              <a:rPr lang="en-GB" baseline="30000" dirty="0"/>
              <a:t>th</a:t>
            </a:r>
            <a:r>
              <a:rPr lang="en-GB" dirty="0"/>
              <a:t> March 2023</a:t>
            </a:r>
          </a:p>
          <a:p>
            <a:endParaRPr lang="en-GB" dirty="0"/>
          </a:p>
        </p:txBody>
      </p:sp>
    </p:spTree>
    <p:extLst>
      <p:ext uri="{BB962C8B-B14F-4D97-AF65-F5344CB8AC3E}">
        <p14:creationId xmlns:p14="http://schemas.microsoft.com/office/powerpoint/2010/main" val="2572212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 name="Straight Connector 1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Rectangle 2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Isosceles Triangle 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5BC9897D-CFAF-BE2B-D25A-D4A4FEE41CB5}"/>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sz="3600" dirty="0">
                <a:solidFill>
                  <a:schemeClr val="bg1"/>
                </a:solidFill>
              </a:rPr>
              <a:t>The Disappearing Lesbian (1)</a:t>
            </a:r>
          </a:p>
        </p:txBody>
      </p:sp>
      <p:sp>
        <p:nvSpPr>
          <p:cNvPr id="3" name="Text Placeholder 2">
            <a:extLst>
              <a:ext uri="{FF2B5EF4-FFF2-40B4-BE49-F238E27FC236}">
                <a16:creationId xmlns:a16="http://schemas.microsoft.com/office/drawing/2014/main" id="{9122D22D-5E5E-C6D5-B00F-8CB6D8E0A02E}"/>
              </a:ext>
            </a:extLst>
          </p:cNvPr>
          <p:cNvSpPr>
            <a:spLocks noGrp="1"/>
          </p:cNvSpPr>
          <p:nvPr>
            <p:ph type="body" sz="half" idx="2"/>
          </p:nvPr>
        </p:nvSpPr>
        <p:spPr>
          <a:xfrm>
            <a:off x="673754" y="2160590"/>
            <a:ext cx="3973943" cy="3440110"/>
          </a:xfrm>
        </p:spPr>
        <p:txBody>
          <a:bodyPr vert="horz" lIns="91440" tIns="45720" rIns="91440" bIns="45720" rtlCol="0">
            <a:normAutofit/>
          </a:bodyPr>
          <a:lstStyle/>
          <a:p>
            <a:pPr>
              <a:buFont typeface="Wingdings 3" charset="2"/>
              <a:buChar char=""/>
            </a:pPr>
            <a:endParaRPr lang="en-US" sz="2400" dirty="0">
              <a:solidFill>
                <a:schemeClr val="bg1"/>
              </a:solidFill>
            </a:endParaRPr>
          </a:p>
          <a:p>
            <a:r>
              <a:rPr lang="en-US" sz="2800" dirty="0">
                <a:solidFill>
                  <a:schemeClr val="bg1"/>
                </a:solidFill>
              </a:rPr>
              <a:t>Anne Lister:</a:t>
            </a:r>
          </a:p>
          <a:p>
            <a:pPr>
              <a:buFont typeface="Wingdings 3" charset="2"/>
              <a:buChar char=""/>
            </a:pPr>
            <a:endParaRPr lang="en-US" sz="2800" dirty="0">
              <a:solidFill>
                <a:schemeClr val="bg1"/>
              </a:solidFill>
            </a:endParaRPr>
          </a:p>
          <a:p>
            <a:pPr>
              <a:buFont typeface="Wingdings 3" charset="2"/>
              <a:buChar char=""/>
            </a:pPr>
            <a:r>
              <a:rPr lang="en-US" sz="2800" dirty="0">
                <a:solidFill>
                  <a:schemeClr val="bg1"/>
                </a:solidFill>
              </a:rPr>
              <a:t>Gender </a:t>
            </a:r>
          </a:p>
          <a:p>
            <a:r>
              <a:rPr lang="en-US" sz="2800" dirty="0">
                <a:solidFill>
                  <a:schemeClr val="bg1"/>
                </a:solidFill>
              </a:rPr>
              <a:t>Non-conforming?</a:t>
            </a:r>
          </a:p>
        </p:txBody>
      </p:sp>
      <p:pic>
        <p:nvPicPr>
          <p:cNvPr id="10" name="Content Placeholder 9" descr="Diagram&#10;&#10;Description automatically generated">
            <a:extLst>
              <a:ext uri="{FF2B5EF4-FFF2-40B4-BE49-F238E27FC236}">
                <a16:creationId xmlns:a16="http://schemas.microsoft.com/office/drawing/2014/main" id="{5B96E952-14AA-9CB0-8270-BA0115729F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51324" y="2160590"/>
            <a:ext cx="6146839" cy="2489469"/>
          </a:xfrm>
          <a:prstGeom prst="rect">
            <a:avLst/>
          </a:prstGeom>
        </p:spPr>
      </p:pic>
      <p:sp>
        <p:nvSpPr>
          <p:cNvPr id="33" name="Isosceles Triangle 3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1255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Rectangle 2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Isosceles Triangle 2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A46625A-90D8-66CF-0334-84A67239153B}"/>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sz="3600" dirty="0">
                <a:solidFill>
                  <a:schemeClr val="bg1"/>
                </a:solidFill>
              </a:rPr>
              <a:t>The Disappearing Lesbian (2)</a:t>
            </a:r>
          </a:p>
        </p:txBody>
      </p:sp>
      <p:sp>
        <p:nvSpPr>
          <p:cNvPr id="4" name="Text Placeholder 3">
            <a:extLst>
              <a:ext uri="{FF2B5EF4-FFF2-40B4-BE49-F238E27FC236}">
                <a16:creationId xmlns:a16="http://schemas.microsoft.com/office/drawing/2014/main" id="{FE659BDE-E76C-2C89-82B4-CE513EF7A3E1}"/>
              </a:ext>
            </a:extLst>
          </p:cNvPr>
          <p:cNvSpPr>
            <a:spLocks noGrp="1"/>
          </p:cNvSpPr>
          <p:nvPr>
            <p:ph type="body" sz="half" idx="2"/>
          </p:nvPr>
        </p:nvSpPr>
        <p:spPr>
          <a:xfrm>
            <a:off x="673754" y="2160590"/>
            <a:ext cx="3973943" cy="3440110"/>
          </a:xfrm>
        </p:spPr>
        <p:txBody>
          <a:bodyPr vert="horz" lIns="91440" tIns="45720" rIns="91440" bIns="45720" rtlCol="0">
            <a:normAutofit/>
          </a:bodyPr>
          <a:lstStyle/>
          <a:p>
            <a:pPr>
              <a:buFont typeface="Wingdings 3" charset="2"/>
              <a:buChar char=""/>
            </a:pPr>
            <a:endParaRPr lang="en-US" sz="2800" dirty="0">
              <a:solidFill>
                <a:schemeClr val="bg1"/>
              </a:solidFill>
            </a:endParaRPr>
          </a:p>
          <a:p>
            <a:r>
              <a:rPr lang="en-US" sz="2800" dirty="0">
                <a:solidFill>
                  <a:schemeClr val="bg1"/>
                </a:solidFill>
              </a:rPr>
              <a:t>Stormé DeLarverie:</a:t>
            </a:r>
          </a:p>
          <a:p>
            <a:pPr>
              <a:buFont typeface="Wingdings 3" charset="2"/>
              <a:buChar char=""/>
            </a:pPr>
            <a:endParaRPr lang="en-US" sz="2800" dirty="0">
              <a:solidFill>
                <a:schemeClr val="bg1"/>
              </a:solidFill>
            </a:endParaRPr>
          </a:p>
          <a:p>
            <a:pPr>
              <a:buFont typeface="Wingdings 3" charset="2"/>
              <a:buChar char=""/>
            </a:pPr>
            <a:r>
              <a:rPr lang="en-US" sz="2800" dirty="0">
                <a:solidFill>
                  <a:schemeClr val="bg1"/>
                </a:solidFill>
              </a:rPr>
              <a:t>He/him?</a:t>
            </a:r>
          </a:p>
          <a:p>
            <a:pPr>
              <a:buFont typeface="Wingdings 3" charset="2"/>
              <a:buChar char=""/>
            </a:pPr>
            <a:endParaRPr lang="en-US" dirty="0">
              <a:solidFill>
                <a:schemeClr val="bg1"/>
              </a:solidFill>
            </a:endParaRPr>
          </a:p>
        </p:txBody>
      </p:sp>
      <p:pic>
        <p:nvPicPr>
          <p:cNvPr id="5" name="Content Placeholder 4">
            <a:extLst>
              <a:ext uri="{FF2B5EF4-FFF2-40B4-BE49-F238E27FC236}">
                <a16:creationId xmlns:a16="http://schemas.microsoft.com/office/drawing/2014/main" id="{4561E7AA-33EC-3E86-FCAA-F0FB8F762B4F}"/>
              </a:ext>
            </a:extLst>
          </p:cNvPr>
          <p:cNvPicPr>
            <a:picLocks noGrp="1" noChangeAspect="1"/>
          </p:cNvPicPr>
          <p:nvPr>
            <p:ph idx="1"/>
          </p:nvPr>
        </p:nvPicPr>
        <p:blipFill>
          <a:blip r:embed="rId3"/>
          <a:stretch>
            <a:fillRect/>
          </a:stretch>
        </p:blipFill>
        <p:spPr>
          <a:xfrm>
            <a:off x="5884482" y="1293541"/>
            <a:ext cx="5355019" cy="4096590"/>
          </a:xfrm>
          <a:prstGeom prst="rect">
            <a:avLst/>
          </a:prstGeom>
        </p:spPr>
      </p:pic>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33560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F9979F-71E1-04D2-85E3-BC134293113F}"/>
              </a:ext>
            </a:extLst>
          </p:cNvPr>
          <p:cNvSpPr>
            <a:spLocks noGrp="1"/>
          </p:cNvSpPr>
          <p:nvPr>
            <p:ph idx="1"/>
          </p:nvPr>
        </p:nvSpPr>
        <p:spPr>
          <a:xfrm>
            <a:off x="677334" y="825189"/>
            <a:ext cx="8596668" cy="5441795"/>
          </a:xfrm>
        </p:spPr>
        <p:txBody>
          <a:bodyPr>
            <a:noAutofit/>
          </a:bodyPr>
          <a:lstStyle/>
          <a:p>
            <a:pPr marL="0" indent="0">
              <a:buNone/>
            </a:pPr>
            <a:r>
              <a:rPr lang="en-GB" sz="2400" dirty="0"/>
              <a:t>“Respondents were often aware of, and reflective about, current debates situating the category “lesbian” as problematic or obsolete — particularly in contrast to queer discourses — and nonetheless found utility and meaning in continuing to use the term in their everyday lives, for both personal and political reasons.”</a:t>
            </a:r>
          </a:p>
          <a:p>
            <a:pPr marL="0" indent="0">
              <a:buNone/>
            </a:pPr>
            <a:endParaRPr lang="en-GB" sz="2400" dirty="0"/>
          </a:p>
          <a:p>
            <a:r>
              <a:rPr lang="en-GB" sz="2400" dirty="0"/>
              <a:t>Retain a lesbian sense of self and community </a:t>
            </a:r>
          </a:p>
          <a:p>
            <a:r>
              <a:rPr lang="en-GB" sz="2400" dirty="0"/>
              <a:t>Shared sense of historical and political connection </a:t>
            </a:r>
          </a:p>
          <a:p>
            <a:r>
              <a:rPr lang="en-GB" sz="2400" dirty="0"/>
              <a:t>Importance of visibility, specificity, and sexual boundaries</a:t>
            </a:r>
          </a:p>
          <a:p>
            <a:endParaRPr lang="en-GB" sz="2400" dirty="0"/>
          </a:p>
          <a:p>
            <a:pPr marL="0" indent="0">
              <a:buNone/>
            </a:pPr>
            <a:r>
              <a:rPr lang="en-GB" dirty="0"/>
              <a:t>Megarry et al (2021) ‘Women who prefer “lesbian” to “queer”: generational continuity and discontinuity’</a:t>
            </a:r>
          </a:p>
        </p:txBody>
      </p:sp>
    </p:spTree>
    <p:extLst>
      <p:ext uri="{BB962C8B-B14F-4D97-AF65-F5344CB8AC3E}">
        <p14:creationId xmlns:p14="http://schemas.microsoft.com/office/powerpoint/2010/main" val="2496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FE788-FCCE-20D0-B038-716B6FD06564}"/>
              </a:ext>
            </a:extLst>
          </p:cNvPr>
          <p:cNvSpPr>
            <a:spLocks noGrp="1"/>
          </p:cNvSpPr>
          <p:nvPr>
            <p:ph type="title"/>
          </p:nvPr>
        </p:nvSpPr>
        <p:spPr/>
        <p:txBody>
          <a:bodyPr/>
          <a:lstStyle/>
          <a:p>
            <a:r>
              <a:rPr lang="en-GB" dirty="0"/>
              <a:t>How we get to lesbian:</a:t>
            </a:r>
            <a:br>
              <a:rPr lang="en-GB" dirty="0"/>
            </a:br>
            <a:r>
              <a:rPr lang="en-GB" dirty="0"/>
              <a:t>perspectives 2 </a:t>
            </a:r>
          </a:p>
        </p:txBody>
      </p:sp>
      <p:sp>
        <p:nvSpPr>
          <p:cNvPr id="4" name="Content Placeholder 3">
            <a:extLst>
              <a:ext uri="{FF2B5EF4-FFF2-40B4-BE49-F238E27FC236}">
                <a16:creationId xmlns:a16="http://schemas.microsoft.com/office/drawing/2014/main" id="{F5186F06-3101-CBF8-0614-B367241B79BC}"/>
              </a:ext>
            </a:extLst>
          </p:cNvPr>
          <p:cNvSpPr>
            <a:spLocks noGrp="1"/>
          </p:cNvSpPr>
          <p:nvPr>
            <p:ph sz="half" idx="1"/>
          </p:nvPr>
        </p:nvSpPr>
        <p:spPr>
          <a:xfrm>
            <a:off x="677334" y="2160588"/>
            <a:ext cx="4184035" cy="4087811"/>
          </a:xfrm>
        </p:spPr>
        <p:txBody>
          <a:bodyPr>
            <a:normAutofit fontScale="92500" lnSpcReduction="10000"/>
          </a:bodyPr>
          <a:lstStyle/>
          <a:p>
            <a:pPr marL="0" indent="0">
              <a:buNone/>
            </a:pPr>
            <a:r>
              <a:rPr lang="en-GB" sz="2400" dirty="0"/>
              <a:t>The lesbian continuum:</a:t>
            </a:r>
          </a:p>
          <a:p>
            <a:r>
              <a:rPr lang="en-GB" sz="2400" dirty="0"/>
              <a:t>“to include a range  - through each woman’s life and throughout history – of woman-identified experience”</a:t>
            </a:r>
          </a:p>
          <a:p>
            <a:pPr marL="0" indent="0">
              <a:buNone/>
            </a:pPr>
            <a:r>
              <a:rPr lang="en-GB" sz="2400" dirty="0"/>
              <a:t>and</a:t>
            </a:r>
          </a:p>
          <a:p>
            <a:r>
              <a:rPr lang="en-GB" sz="2400" dirty="0"/>
              <a:t>Lesbian existence (is) “an act of resistance”</a:t>
            </a:r>
          </a:p>
          <a:p>
            <a:endParaRPr lang="en-GB" dirty="0"/>
          </a:p>
          <a:p>
            <a:r>
              <a:rPr lang="en-GB" sz="2200" dirty="0"/>
              <a:t>Adrienne Rich (1981, pp.20-21)</a:t>
            </a:r>
          </a:p>
        </p:txBody>
      </p:sp>
      <p:sp>
        <p:nvSpPr>
          <p:cNvPr id="5" name="Content Placeholder 4">
            <a:extLst>
              <a:ext uri="{FF2B5EF4-FFF2-40B4-BE49-F238E27FC236}">
                <a16:creationId xmlns:a16="http://schemas.microsoft.com/office/drawing/2014/main" id="{913C3A65-AA75-73F5-E6D0-EB4410BE80E8}"/>
              </a:ext>
            </a:extLst>
          </p:cNvPr>
          <p:cNvSpPr>
            <a:spLocks noGrp="1"/>
          </p:cNvSpPr>
          <p:nvPr>
            <p:ph sz="half" idx="2"/>
          </p:nvPr>
        </p:nvSpPr>
        <p:spPr/>
        <p:txBody>
          <a:bodyPr>
            <a:normAutofit fontScale="92500" lnSpcReduction="10000"/>
          </a:bodyPr>
          <a:lstStyle/>
          <a:p>
            <a:endParaRPr lang="en-GB" sz="3200" dirty="0"/>
          </a:p>
          <a:p>
            <a:r>
              <a:rPr lang="en-GB" sz="3200" dirty="0"/>
              <a:t>“A lesbian is the rage of all women condensed to the point of explosion”</a:t>
            </a:r>
          </a:p>
          <a:p>
            <a:endParaRPr lang="en-GB" sz="3200" dirty="0"/>
          </a:p>
          <a:p>
            <a:r>
              <a:rPr lang="en-GB" sz="2000" dirty="0"/>
              <a:t>Radicalesbians (1970, p.1)</a:t>
            </a:r>
          </a:p>
        </p:txBody>
      </p:sp>
    </p:spTree>
    <p:extLst>
      <p:ext uri="{BB962C8B-B14F-4D97-AF65-F5344CB8AC3E}">
        <p14:creationId xmlns:p14="http://schemas.microsoft.com/office/powerpoint/2010/main" val="27944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C6EA-D7FD-0A0B-C600-4E8770AF4999}"/>
              </a:ext>
            </a:extLst>
          </p:cNvPr>
          <p:cNvSpPr>
            <a:spLocks noGrp="1"/>
          </p:cNvSpPr>
          <p:nvPr>
            <p:ph type="title"/>
          </p:nvPr>
        </p:nvSpPr>
        <p:spPr/>
        <p:txBody>
          <a:bodyPr/>
          <a:lstStyle/>
          <a:p>
            <a:r>
              <a:rPr lang="en-GB" dirty="0"/>
              <a:t>How we get to lesbian:</a:t>
            </a:r>
            <a:br>
              <a:rPr lang="en-GB" dirty="0"/>
            </a:br>
            <a:r>
              <a:rPr lang="en-GB" dirty="0"/>
              <a:t>perspectives 3 </a:t>
            </a:r>
          </a:p>
        </p:txBody>
      </p:sp>
      <p:sp>
        <p:nvSpPr>
          <p:cNvPr id="3" name="Content Placeholder 2">
            <a:extLst>
              <a:ext uri="{FF2B5EF4-FFF2-40B4-BE49-F238E27FC236}">
                <a16:creationId xmlns:a16="http://schemas.microsoft.com/office/drawing/2014/main" id="{4219FDEE-A8E5-C91F-B098-35DB0EFA764E}"/>
              </a:ext>
            </a:extLst>
          </p:cNvPr>
          <p:cNvSpPr>
            <a:spLocks noGrp="1"/>
          </p:cNvSpPr>
          <p:nvPr>
            <p:ph idx="1"/>
          </p:nvPr>
        </p:nvSpPr>
        <p:spPr/>
        <p:txBody>
          <a:bodyPr>
            <a:normAutofit/>
          </a:bodyPr>
          <a:lstStyle/>
          <a:p>
            <a:pPr marL="0" indent="0">
              <a:buNone/>
            </a:pPr>
            <a:endParaRPr lang="en-GB" dirty="0"/>
          </a:p>
          <a:p>
            <a:endParaRPr lang="en-GB" dirty="0"/>
          </a:p>
          <a:p>
            <a:endParaRPr lang="en-GB" dirty="0"/>
          </a:p>
        </p:txBody>
      </p:sp>
      <p:pic>
        <p:nvPicPr>
          <p:cNvPr id="5" name="Picture 4" descr="Graphical user interface, website&#10;&#10;Description automatically generated">
            <a:extLst>
              <a:ext uri="{FF2B5EF4-FFF2-40B4-BE49-F238E27FC236}">
                <a16:creationId xmlns:a16="http://schemas.microsoft.com/office/drawing/2014/main" id="{434D273E-B4B9-A2DD-2C7C-D387BA3D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2599376"/>
            <a:ext cx="9125419" cy="3238666"/>
          </a:xfrm>
          <a:prstGeom prst="rect">
            <a:avLst/>
          </a:prstGeom>
        </p:spPr>
      </p:pic>
    </p:spTree>
    <p:extLst>
      <p:ext uri="{BB962C8B-B14F-4D97-AF65-F5344CB8AC3E}">
        <p14:creationId xmlns:p14="http://schemas.microsoft.com/office/powerpoint/2010/main" val="148887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B9367-5B1D-D75E-1698-02AA743CE7E7}"/>
              </a:ext>
            </a:extLst>
          </p:cNvPr>
          <p:cNvSpPr>
            <a:spLocks noGrp="1"/>
          </p:cNvSpPr>
          <p:nvPr>
            <p:ph type="title"/>
          </p:nvPr>
        </p:nvSpPr>
        <p:spPr/>
        <p:txBody>
          <a:bodyPr/>
          <a:lstStyle/>
          <a:p>
            <a:r>
              <a:rPr lang="en-GB" dirty="0"/>
              <a:t>How we get to lesbian:</a:t>
            </a:r>
            <a:br>
              <a:rPr lang="en-GB" dirty="0"/>
            </a:br>
            <a:r>
              <a:rPr lang="en-GB" dirty="0"/>
              <a:t>perspectives 4 </a:t>
            </a:r>
          </a:p>
        </p:txBody>
      </p:sp>
      <p:sp>
        <p:nvSpPr>
          <p:cNvPr id="3" name="Content Placeholder 2">
            <a:extLst>
              <a:ext uri="{FF2B5EF4-FFF2-40B4-BE49-F238E27FC236}">
                <a16:creationId xmlns:a16="http://schemas.microsoft.com/office/drawing/2014/main" id="{CD3BB3AF-E078-CD9D-C12F-82DA00BAEAD7}"/>
              </a:ext>
            </a:extLst>
          </p:cNvPr>
          <p:cNvSpPr>
            <a:spLocks noGrp="1"/>
          </p:cNvSpPr>
          <p:nvPr>
            <p:ph idx="1"/>
          </p:nvPr>
        </p:nvSpPr>
        <p:spPr>
          <a:xfrm>
            <a:off x="677334" y="2161309"/>
            <a:ext cx="8596668" cy="4239491"/>
          </a:xfrm>
        </p:spPr>
        <p:txBody>
          <a:bodyPr>
            <a:normAutofit fontScale="92500" lnSpcReduction="10000"/>
          </a:bodyPr>
          <a:lstStyle/>
          <a:p>
            <a:pPr marL="0" indent="0">
              <a:buNone/>
            </a:pPr>
            <a:r>
              <a:rPr lang="en-GB" sz="2800" dirty="0"/>
              <a:t>Zimbabwe: “I’m attracted to girls, and I’m not attracted to men. I guess that’s what makes me a lesbian. Emotionally, physically, everything, I’m attracted to girls… that’s what makes me lesbian.”</a:t>
            </a:r>
          </a:p>
          <a:p>
            <a:pPr lvl="1"/>
            <a:r>
              <a:rPr lang="en-GB" sz="2200" dirty="0"/>
              <a:t>(Muparamoto, 2022, p.274) </a:t>
            </a:r>
          </a:p>
          <a:p>
            <a:endParaRPr lang="en-GB" sz="2400" dirty="0"/>
          </a:p>
          <a:p>
            <a:pPr marL="0" indent="0">
              <a:buNone/>
            </a:pPr>
            <a:r>
              <a:rPr lang="en-GB" sz="2800" dirty="0"/>
              <a:t>Burundi: “There are ‘invisible’ lesbians in every country. We are just one part of it.”</a:t>
            </a:r>
          </a:p>
          <a:p>
            <a:pPr marL="0" indent="0">
              <a:buNone/>
            </a:pPr>
            <a:r>
              <a:rPr lang="en-GB" sz="2800" dirty="0"/>
              <a:t>“If we exist here, we exist everywhere.”</a:t>
            </a:r>
          </a:p>
          <a:p>
            <a:pPr lvl="1"/>
            <a:r>
              <a:rPr lang="en-GB" sz="2200" dirty="0"/>
              <a:t>(Mohan 2019)</a:t>
            </a:r>
          </a:p>
          <a:p>
            <a:endParaRPr lang="en-GB" sz="2400" dirty="0"/>
          </a:p>
        </p:txBody>
      </p:sp>
    </p:spTree>
    <p:extLst>
      <p:ext uri="{BB962C8B-B14F-4D97-AF65-F5344CB8AC3E}">
        <p14:creationId xmlns:p14="http://schemas.microsoft.com/office/powerpoint/2010/main" val="128010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3ED4-2840-D23D-6001-B1E14DB3C920}"/>
              </a:ext>
            </a:extLst>
          </p:cNvPr>
          <p:cNvSpPr>
            <a:spLocks noGrp="1"/>
          </p:cNvSpPr>
          <p:nvPr>
            <p:ph type="title"/>
          </p:nvPr>
        </p:nvSpPr>
        <p:spPr/>
        <p:txBody>
          <a:bodyPr/>
          <a:lstStyle/>
          <a:p>
            <a:r>
              <a:rPr lang="en-GB" dirty="0"/>
              <a:t>Japan                          Iran</a:t>
            </a:r>
          </a:p>
        </p:txBody>
      </p:sp>
      <p:sp>
        <p:nvSpPr>
          <p:cNvPr id="7" name="Text Placeholder 6">
            <a:extLst>
              <a:ext uri="{FF2B5EF4-FFF2-40B4-BE49-F238E27FC236}">
                <a16:creationId xmlns:a16="http://schemas.microsoft.com/office/drawing/2014/main" id="{99DF4B4A-0339-3506-52D8-18CAE42E284A}"/>
              </a:ext>
            </a:extLst>
          </p:cNvPr>
          <p:cNvSpPr>
            <a:spLocks noGrp="1"/>
          </p:cNvSpPr>
          <p:nvPr>
            <p:ph type="body" idx="1"/>
          </p:nvPr>
        </p:nvSpPr>
        <p:spPr>
          <a:xfrm>
            <a:off x="675745" y="1537855"/>
            <a:ext cx="4185623" cy="1199390"/>
          </a:xfrm>
        </p:spPr>
        <p:txBody>
          <a:bodyPr/>
          <a:lstStyle/>
          <a:p>
            <a:r>
              <a:rPr lang="en-GB" dirty="0"/>
              <a:t>Lesbian couple Ayaka and </a:t>
            </a:r>
            <a:r>
              <a:rPr lang="en-GB" dirty="0" err="1"/>
              <a:t>Akane</a:t>
            </a:r>
            <a:r>
              <a:rPr lang="en-GB" dirty="0"/>
              <a:t> hold symbolic wedding ceremony (2015) </a:t>
            </a:r>
          </a:p>
        </p:txBody>
      </p:sp>
      <p:pic>
        <p:nvPicPr>
          <p:cNvPr id="5" name="Content Placeholder 4" descr="A couple of women posing for the camera&#10;&#10;Description automatically generated with low confidence">
            <a:extLst>
              <a:ext uri="{FF2B5EF4-FFF2-40B4-BE49-F238E27FC236}">
                <a16:creationId xmlns:a16="http://schemas.microsoft.com/office/drawing/2014/main" id="{AE4487AC-3FB8-5A90-9210-3DD0BC9B750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275" y="2804083"/>
            <a:ext cx="4184650" cy="3170708"/>
          </a:xfrm>
        </p:spPr>
      </p:pic>
      <p:sp>
        <p:nvSpPr>
          <p:cNvPr id="8" name="Text Placeholder 7">
            <a:extLst>
              <a:ext uri="{FF2B5EF4-FFF2-40B4-BE49-F238E27FC236}">
                <a16:creationId xmlns:a16="http://schemas.microsoft.com/office/drawing/2014/main" id="{8429CBEF-7C57-8B47-F05D-F50CC08AD947}"/>
              </a:ext>
            </a:extLst>
          </p:cNvPr>
          <p:cNvSpPr>
            <a:spLocks noGrp="1"/>
          </p:cNvSpPr>
          <p:nvPr>
            <p:ph type="body" sz="quarter" idx="3"/>
          </p:nvPr>
        </p:nvSpPr>
        <p:spPr>
          <a:xfrm>
            <a:off x="5088383" y="1537855"/>
            <a:ext cx="4185618" cy="1199390"/>
          </a:xfrm>
        </p:spPr>
        <p:txBody>
          <a:bodyPr/>
          <a:lstStyle/>
          <a:p>
            <a:r>
              <a:rPr lang="en-GB" dirty="0"/>
              <a:t>Kiana </a:t>
            </a:r>
            <a:r>
              <a:rPr lang="en-GB" dirty="0" err="1"/>
              <a:t>Firouz</a:t>
            </a:r>
            <a:r>
              <a:rPr lang="en-GB" dirty="0"/>
              <a:t>, a lesbian film-maker seeks asylum in UK (2010)</a:t>
            </a:r>
          </a:p>
        </p:txBody>
      </p:sp>
      <p:pic>
        <p:nvPicPr>
          <p:cNvPr id="17" name="Content Placeholder 16" descr="A picture containing person, suit&#10;&#10;Description automatically generated">
            <a:extLst>
              <a:ext uri="{FF2B5EF4-FFF2-40B4-BE49-F238E27FC236}">
                <a16:creationId xmlns:a16="http://schemas.microsoft.com/office/drawing/2014/main" id="{D6069C39-794F-044A-5617-BA62998B22A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349640" y="3172690"/>
            <a:ext cx="3924535" cy="2607363"/>
          </a:xfrm>
        </p:spPr>
      </p:pic>
    </p:spTree>
    <p:extLst>
      <p:ext uri="{BB962C8B-B14F-4D97-AF65-F5344CB8AC3E}">
        <p14:creationId xmlns:p14="http://schemas.microsoft.com/office/powerpoint/2010/main" val="7247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7B42-802A-8C1A-5ADB-9ADD87445E57}"/>
              </a:ext>
            </a:extLst>
          </p:cNvPr>
          <p:cNvSpPr>
            <a:spLocks noGrp="1"/>
          </p:cNvSpPr>
          <p:nvPr>
            <p:ph type="title"/>
          </p:nvPr>
        </p:nvSpPr>
        <p:spPr/>
        <p:txBody>
          <a:bodyPr/>
          <a:lstStyle/>
          <a:p>
            <a:r>
              <a:rPr lang="en-GB" dirty="0"/>
              <a:t>Lesbian as ‘same sex’</a:t>
            </a:r>
          </a:p>
        </p:txBody>
      </p:sp>
      <p:sp>
        <p:nvSpPr>
          <p:cNvPr id="3" name="Content Placeholder 2">
            <a:extLst>
              <a:ext uri="{FF2B5EF4-FFF2-40B4-BE49-F238E27FC236}">
                <a16:creationId xmlns:a16="http://schemas.microsoft.com/office/drawing/2014/main" id="{4A74E2E6-147A-5555-EF21-DFA350558BFB}"/>
              </a:ext>
            </a:extLst>
          </p:cNvPr>
          <p:cNvSpPr>
            <a:spLocks noGrp="1"/>
          </p:cNvSpPr>
          <p:nvPr>
            <p:ph idx="1"/>
          </p:nvPr>
        </p:nvSpPr>
        <p:spPr/>
        <p:txBody>
          <a:bodyPr/>
          <a:lstStyle/>
          <a:p>
            <a:r>
              <a:rPr lang="en-GB" sz="2400" dirty="0"/>
              <a:t>“I say ‘dyke’, I say ‘lesbian’, I use the word ‘</a:t>
            </a:r>
            <a:r>
              <a:rPr lang="en-GB" sz="2400" dirty="0" err="1"/>
              <a:t>zami</a:t>
            </a:r>
            <a:r>
              <a:rPr lang="en-GB" sz="2400" dirty="0"/>
              <a:t>’, though it’s not the first word I’d use about myself. When I’m with Turkish women, I use a Turkish word, which is </a:t>
            </a:r>
            <a:r>
              <a:rPr lang="en-GB" sz="2400" i="1" dirty="0" err="1"/>
              <a:t>sevici</a:t>
            </a:r>
            <a:r>
              <a:rPr lang="en-GB" sz="2400" dirty="0"/>
              <a:t>, the technical word for a lesbian or gay. It translates as ‘same sex’. That’s the word that most people know, common terminology for me.” </a:t>
            </a:r>
          </a:p>
          <a:p>
            <a:endParaRPr lang="en-GB" dirty="0"/>
          </a:p>
          <a:p>
            <a:r>
              <a:rPr lang="en-GB" dirty="0"/>
              <a:t>Interview with Havva, in Ainley (1995 p.69)</a:t>
            </a:r>
          </a:p>
        </p:txBody>
      </p:sp>
    </p:spTree>
    <p:extLst>
      <p:ext uri="{BB962C8B-B14F-4D97-AF65-F5344CB8AC3E}">
        <p14:creationId xmlns:p14="http://schemas.microsoft.com/office/powerpoint/2010/main" val="392071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3E72-91DF-D626-33FD-F491746CDFF2}"/>
              </a:ext>
            </a:extLst>
          </p:cNvPr>
          <p:cNvSpPr>
            <a:spLocks noGrp="1"/>
          </p:cNvSpPr>
          <p:nvPr>
            <p:ph type="title"/>
          </p:nvPr>
        </p:nvSpPr>
        <p:spPr/>
        <p:txBody>
          <a:bodyPr>
            <a:normAutofit/>
          </a:bodyPr>
          <a:lstStyle/>
          <a:p>
            <a:r>
              <a:rPr lang="en-GB" dirty="0"/>
              <a:t>The only constant truth about The Lesbian … has been that </a:t>
            </a:r>
            <a:r>
              <a:rPr lang="en-GB" i="1" dirty="0"/>
              <a:t>she prefers women</a:t>
            </a:r>
          </a:p>
        </p:txBody>
      </p:sp>
      <p:sp>
        <p:nvSpPr>
          <p:cNvPr id="4" name="Text Placeholder 3">
            <a:extLst>
              <a:ext uri="{FF2B5EF4-FFF2-40B4-BE49-F238E27FC236}">
                <a16:creationId xmlns:a16="http://schemas.microsoft.com/office/drawing/2014/main" id="{B6B20FAD-C6DF-21AD-EA9C-2B14A0A69DAB}"/>
              </a:ext>
            </a:extLst>
          </p:cNvPr>
          <p:cNvSpPr>
            <a:spLocks noGrp="1"/>
          </p:cNvSpPr>
          <p:nvPr>
            <p:ph type="body" idx="1"/>
          </p:nvPr>
        </p:nvSpPr>
        <p:spPr/>
        <p:txBody>
          <a:bodyPr>
            <a:normAutofit/>
          </a:bodyPr>
          <a:lstStyle/>
          <a:p>
            <a:r>
              <a:rPr lang="en-GB" sz="2000" dirty="0"/>
              <a:t>    (</a:t>
            </a:r>
            <a:r>
              <a:rPr lang="en-GB" sz="2000" dirty="0" err="1"/>
              <a:t>Faderman</a:t>
            </a:r>
            <a:r>
              <a:rPr lang="en-GB" sz="2000" dirty="0"/>
              <a:t> 1991, p.308, my </a:t>
            </a:r>
            <a:r>
              <a:rPr lang="en-GB" sz="2000" i="1" dirty="0"/>
              <a:t>emphasis</a:t>
            </a:r>
            <a:r>
              <a:rPr lang="en-GB" sz="2000" dirty="0"/>
              <a:t>)</a:t>
            </a:r>
          </a:p>
        </p:txBody>
      </p:sp>
    </p:spTree>
    <p:extLst>
      <p:ext uri="{BB962C8B-B14F-4D97-AF65-F5344CB8AC3E}">
        <p14:creationId xmlns:p14="http://schemas.microsoft.com/office/powerpoint/2010/main" val="117955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CCDC-15D2-35C0-CC67-FF940FB04EDD}"/>
              </a:ext>
            </a:extLst>
          </p:cNvPr>
          <p:cNvSpPr>
            <a:spLocks noGrp="1"/>
          </p:cNvSpPr>
          <p:nvPr>
            <p:ph type="title"/>
          </p:nvPr>
        </p:nvSpPr>
        <p:spPr/>
        <p:txBody>
          <a:bodyPr/>
          <a:lstStyle/>
          <a:p>
            <a:r>
              <a:rPr lang="en-GB" dirty="0"/>
              <a:t>So far, lesbian can be understood as </a:t>
            </a:r>
          </a:p>
        </p:txBody>
      </p:sp>
      <p:sp>
        <p:nvSpPr>
          <p:cNvPr id="3" name="Content Placeholder 2">
            <a:extLst>
              <a:ext uri="{FF2B5EF4-FFF2-40B4-BE49-F238E27FC236}">
                <a16:creationId xmlns:a16="http://schemas.microsoft.com/office/drawing/2014/main" id="{37F32ED8-B79B-6E20-6DD7-A78F445888A9}"/>
              </a:ext>
            </a:extLst>
          </p:cNvPr>
          <p:cNvSpPr>
            <a:spLocks noGrp="1"/>
          </p:cNvSpPr>
          <p:nvPr>
            <p:ph idx="1"/>
          </p:nvPr>
        </p:nvSpPr>
        <p:spPr>
          <a:xfrm>
            <a:off x="677334" y="1930401"/>
            <a:ext cx="8596668" cy="4110962"/>
          </a:xfrm>
        </p:spPr>
        <p:txBody>
          <a:bodyPr/>
          <a:lstStyle/>
          <a:p>
            <a:r>
              <a:rPr lang="en-GB" sz="2400" u="sng" dirty="0"/>
              <a:t>Identity:</a:t>
            </a:r>
            <a:r>
              <a:rPr lang="en-GB" sz="2400" dirty="0"/>
              <a:t> labels vary across time and place </a:t>
            </a:r>
          </a:p>
          <a:p>
            <a:endParaRPr lang="en-GB" sz="2400" dirty="0"/>
          </a:p>
          <a:p>
            <a:r>
              <a:rPr lang="en-GB" sz="2400" u="sng" dirty="0"/>
              <a:t>Attraction/ desire:</a:t>
            </a:r>
            <a:r>
              <a:rPr lang="en-GB" sz="2400" dirty="0"/>
              <a:t> focus, persistent, congruent</a:t>
            </a:r>
          </a:p>
          <a:p>
            <a:r>
              <a:rPr lang="en-GB" sz="2400" u="sng" dirty="0"/>
              <a:t>Behaviour:</a:t>
            </a:r>
            <a:r>
              <a:rPr lang="en-GB" sz="2400" dirty="0"/>
              <a:t> innate, consistent, active, genital </a:t>
            </a:r>
          </a:p>
          <a:p>
            <a:endParaRPr lang="en-GB" sz="2400" dirty="0"/>
          </a:p>
          <a:p>
            <a:pPr marL="0" indent="0">
              <a:buNone/>
            </a:pPr>
            <a:r>
              <a:rPr lang="en-GB" sz="2800" dirty="0"/>
              <a:t>But also, identity loves company </a:t>
            </a:r>
          </a:p>
          <a:p>
            <a:r>
              <a:rPr lang="en-GB" sz="2400" u="sng" dirty="0"/>
              <a:t>Community</a:t>
            </a:r>
            <a:r>
              <a:rPr lang="en-GB" sz="2400" dirty="0"/>
              <a:t>: sex-separate, autonomy, inclusivity, difference, boundaries</a:t>
            </a:r>
          </a:p>
          <a:p>
            <a:endParaRPr lang="en-GB" dirty="0"/>
          </a:p>
          <a:p>
            <a:endParaRPr lang="en-GB" dirty="0"/>
          </a:p>
        </p:txBody>
      </p:sp>
    </p:spTree>
    <p:extLst>
      <p:ext uri="{BB962C8B-B14F-4D97-AF65-F5344CB8AC3E}">
        <p14:creationId xmlns:p14="http://schemas.microsoft.com/office/powerpoint/2010/main" val="377221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4397-924B-01A3-77B4-8C7189C74FE7}"/>
              </a:ext>
            </a:extLst>
          </p:cNvPr>
          <p:cNvSpPr>
            <a:spLocks noGrp="1"/>
          </p:cNvSpPr>
          <p:nvPr>
            <p:ph type="title"/>
          </p:nvPr>
        </p:nvSpPr>
        <p:spPr>
          <a:xfrm>
            <a:off x="677334" y="609600"/>
            <a:ext cx="8596668" cy="921249"/>
          </a:xfrm>
        </p:spPr>
        <p:txBody>
          <a:bodyPr/>
          <a:lstStyle/>
          <a:p>
            <a:r>
              <a:rPr lang="en-GB" dirty="0"/>
              <a:t>Introduction</a:t>
            </a:r>
          </a:p>
        </p:txBody>
      </p:sp>
      <p:sp>
        <p:nvSpPr>
          <p:cNvPr id="3" name="Content Placeholder 2">
            <a:extLst>
              <a:ext uri="{FF2B5EF4-FFF2-40B4-BE49-F238E27FC236}">
                <a16:creationId xmlns:a16="http://schemas.microsoft.com/office/drawing/2014/main" id="{CC725F38-501A-BFE2-9A28-D44DB92A4012}"/>
              </a:ext>
            </a:extLst>
          </p:cNvPr>
          <p:cNvSpPr>
            <a:spLocks noGrp="1"/>
          </p:cNvSpPr>
          <p:nvPr>
            <p:ph idx="1"/>
          </p:nvPr>
        </p:nvSpPr>
        <p:spPr>
          <a:xfrm>
            <a:off x="677334" y="2003461"/>
            <a:ext cx="8596668" cy="4244939"/>
          </a:xfrm>
        </p:spPr>
        <p:txBody>
          <a:bodyPr>
            <a:normAutofit/>
          </a:bodyPr>
          <a:lstStyle/>
          <a:p>
            <a:pPr marL="0" indent="0">
              <a:buNone/>
            </a:pPr>
            <a:r>
              <a:rPr kumimoji="0" lang="en-GB" sz="3600" b="0" i="0" u="none" strike="noStrike" kern="1200" cap="none" spc="0" normalizeH="0" baseline="0" noProof="0" dirty="0">
                <a:ln>
                  <a:noFill/>
                </a:ln>
                <a:solidFill>
                  <a:srgbClr val="92278F"/>
                </a:solidFill>
                <a:effectLst/>
                <a:uLnTx/>
                <a:uFillTx/>
                <a:latin typeface="Trebuchet MS" panose="020B0603020202020204"/>
                <a:ea typeface="+mj-ea"/>
                <a:cs typeface="+mj-cs"/>
              </a:rPr>
              <a:t>Themes: </a:t>
            </a:r>
            <a:r>
              <a:rPr lang="en-GB" sz="3600" dirty="0">
                <a:solidFill>
                  <a:srgbClr val="92278F"/>
                </a:solidFill>
                <a:latin typeface="Trebuchet MS" panose="020B0603020202020204"/>
                <a:ea typeface="+mj-ea"/>
                <a:cs typeface="+mj-cs"/>
              </a:rPr>
              <a:t>Identity and Community</a:t>
            </a:r>
            <a:endParaRPr lang="en-GB" dirty="0"/>
          </a:p>
          <a:p>
            <a:endParaRPr lang="en-GB" dirty="0"/>
          </a:p>
          <a:p>
            <a:r>
              <a:rPr lang="en-GB" sz="2400" dirty="0"/>
              <a:t>What does lesbian mean?</a:t>
            </a:r>
          </a:p>
          <a:p>
            <a:r>
              <a:rPr lang="en-GB" sz="2400" dirty="0"/>
              <a:t>What is lesbian community? </a:t>
            </a:r>
          </a:p>
          <a:p>
            <a:r>
              <a:rPr lang="en-GB" sz="2400" dirty="0"/>
              <a:t>Why are lesbian spaces and communities important?</a:t>
            </a:r>
          </a:p>
          <a:p>
            <a:r>
              <a:rPr lang="en-GB" sz="2400" dirty="0"/>
              <a:t>How can we improve knowledge of, and data collection about, lesbians? </a:t>
            </a:r>
          </a:p>
          <a:p>
            <a:endParaRPr lang="en-GB" dirty="0"/>
          </a:p>
          <a:p>
            <a:endParaRPr lang="en-GB" dirty="0"/>
          </a:p>
          <a:p>
            <a:endParaRPr lang="en-GB" dirty="0"/>
          </a:p>
        </p:txBody>
      </p:sp>
    </p:spTree>
    <p:extLst>
      <p:ext uri="{BB962C8B-B14F-4D97-AF65-F5344CB8AC3E}">
        <p14:creationId xmlns:p14="http://schemas.microsoft.com/office/powerpoint/2010/main" val="590099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0954-9077-B9C8-8160-E714BD1C3C5E}"/>
              </a:ext>
            </a:extLst>
          </p:cNvPr>
          <p:cNvSpPr>
            <a:spLocks noGrp="1"/>
          </p:cNvSpPr>
          <p:nvPr>
            <p:ph type="title"/>
          </p:nvPr>
        </p:nvSpPr>
        <p:spPr/>
        <p:txBody>
          <a:bodyPr/>
          <a:lstStyle/>
          <a:p>
            <a:r>
              <a:rPr lang="en-GB" dirty="0"/>
              <a:t>Why Lesbian Community?</a:t>
            </a:r>
          </a:p>
        </p:txBody>
      </p:sp>
      <p:sp>
        <p:nvSpPr>
          <p:cNvPr id="4" name="Content Placeholder 3">
            <a:extLst>
              <a:ext uri="{FF2B5EF4-FFF2-40B4-BE49-F238E27FC236}">
                <a16:creationId xmlns:a16="http://schemas.microsoft.com/office/drawing/2014/main" id="{2708D70B-0CEF-51FA-7B84-8BAD99BD4AD3}"/>
              </a:ext>
            </a:extLst>
          </p:cNvPr>
          <p:cNvSpPr>
            <a:spLocks noGrp="1"/>
          </p:cNvSpPr>
          <p:nvPr>
            <p:ph idx="1"/>
          </p:nvPr>
        </p:nvSpPr>
        <p:spPr>
          <a:xfrm>
            <a:off x="1246908" y="1814945"/>
            <a:ext cx="8027093" cy="4322619"/>
          </a:xfrm>
        </p:spPr>
        <p:txBody>
          <a:bodyPr>
            <a:normAutofit/>
          </a:bodyPr>
          <a:lstStyle/>
          <a:p>
            <a:endParaRPr lang="en-GB" sz="2400" dirty="0"/>
          </a:p>
          <a:p>
            <a:r>
              <a:rPr lang="en-GB" sz="2800" dirty="0"/>
              <a:t>Belonging</a:t>
            </a:r>
          </a:p>
          <a:p>
            <a:r>
              <a:rPr lang="en-GB" sz="2800" dirty="0"/>
              <a:t>Autonomy</a:t>
            </a:r>
          </a:p>
          <a:p>
            <a:r>
              <a:rPr lang="en-GB" sz="2800" dirty="0"/>
              <a:t>Support</a:t>
            </a:r>
          </a:p>
          <a:p>
            <a:r>
              <a:rPr lang="en-GB" sz="2800" dirty="0"/>
              <a:t>Protective environment</a:t>
            </a:r>
          </a:p>
          <a:p>
            <a:r>
              <a:rPr lang="en-GB" sz="2800" dirty="0"/>
              <a:t>Intersections</a:t>
            </a:r>
          </a:p>
          <a:p>
            <a:r>
              <a:rPr lang="en-GB" sz="2800" dirty="0"/>
              <a:t>Boundaries</a:t>
            </a:r>
          </a:p>
          <a:p>
            <a:endParaRPr lang="en-GB" dirty="0"/>
          </a:p>
        </p:txBody>
      </p:sp>
    </p:spTree>
    <p:extLst>
      <p:ext uri="{BB962C8B-B14F-4D97-AF65-F5344CB8AC3E}">
        <p14:creationId xmlns:p14="http://schemas.microsoft.com/office/powerpoint/2010/main" val="325439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0DE4-5E95-9390-085B-4189280F8C24}"/>
              </a:ext>
            </a:extLst>
          </p:cNvPr>
          <p:cNvSpPr>
            <a:spLocks noGrp="1"/>
          </p:cNvSpPr>
          <p:nvPr>
            <p:ph type="title"/>
          </p:nvPr>
        </p:nvSpPr>
        <p:spPr/>
        <p:txBody>
          <a:bodyPr/>
          <a:lstStyle/>
          <a:p>
            <a:r>
              <a:rPr lang="en-GB" dirty="0"/>
              <a:t>What is lesbian community?</a:t>
            </a:r>
          </a:p>
        </p:txBody>
      </p:sp>
      <p:sp>
        <p:nvSpPr>
          <p:cNvPr id="3" name="Content Placeholder 2">
            <a:extLst>
              <a:ext uri="{FF2B5EF4-FFF2-40B4-BE49-F238E27FC236}">
                <a16:creationId xmlns:a16="http://schemas.microsoft.com/office/drawing/2014/main" id="{D42F7F6E-AFD5-0810-D315-E9B7A95C5306}"/>
              </a:ext>
            </a:extLst>
          </p:cNvPr>
          <p:cNvSpPr>
            <a:spLocks noGrp="1"/>
          </p:cNvSpPr>
          <p:nvPr>
            <p:ph idx="1"/>
          </p:nvPr>
        </p:nvSpPr>
        <p:spPr>
          <a:xfrm>
            <a:off x="677334" y="1524000"/>
            <a:ext cx="8596668" cy="4876799"/>
          </a:xfrm>
        </p:spPr>
        <p:txBody>
          <a:bodyPr>
            <a:normAutofit/>
          </a:bodyPr>
          <a:lstStyle/>
          <a:p>
            <a:pPr marL="0" indent="0">
              <a:buNone/>
            </a:pPr>
            <a:endParaRPr lang="en-GB" dirty="0"/>
          </a:p>
          <a:p>
            <a:r>
              <a:rPr lang="en-GB" sz="2400" dirty="0"/>
              <a:t>Lesbian relationships: partners (girlfriends, lovers, exes)</a:t>
            </a:r>
          </a:p>
          <a:p>
            <a:r>
              <a:rPr lang="en-GB" sz="2400" dirty="0"/>
              <a:t>Lesbian friendships (online, in-person)</a:t>
            </a:r>
          </a:p>
          <a:p>
            <a:endParaRPr lang="en-GB" sz="2400" dirty="0"/>
          </a:p>
          <a:p>
            <a:r>
              <a:rPr lang="en-GB" sz="2400" dirty="0"/>
              <a:t>Lesbian groups and organisations</a:t>
            </a:r>
          </a:p>
          <a:p>
            <a:r>
              <a:rPr lang="en-GB" sz="2400" dirty="0"/>
              <a:t>Lesbian events, campaigns</a:t>
            </a:r>
          </a:p>
          <a:p>
            <a:endParaRPr lang="en-GB" sz="2400" dirty="0"/>
          </a:p>
          <a:p>
            <a:r>
              <a:rPr lang="en-GB" sz="2400" dirty="0"/>
              <a:t>Lesbian places</a:t>
            </a:r>
          </a:p>
          <a:p>
            <a:r>
              <a:rPr lang="en-GB" sz="2400" dirty="0"/>
              <a:t>Lesbian culture – music, books, films, representation, role models, etc.</a:t>
            </a:r>
          </a:p>
        </p:txBody>
      </p:sp>
    </p:spTree>
    <p:extLst>
      <p:ext uri="{BB962C8B-B14F-4D97-AF65-F5344CB8AC3E}">
        <p14:creationId xmlns:p14="http://schemas.microsoft.com/office/powerpoint/2010/main" val="892102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68C0-A6D7-975E-37DE-9721CE93907A}"/>
              </a:ext>
            </a:extLst>
          </p:cNvPr>
          <p:cNvSpPr>
            <a:spLocks noGrp="1"/>
          </p:cNvSpPr>
          <p:nvPr>
            <p:ph type="title"/>
          </p:nvPr>
        </p:nvSpPr>
        <p:spPr/>
        <p:txBody>
          <a:bodyPr/>
          <a:lstStyle/>
          <a:p>
            <a:r>
              <a:rPr lang="en-GB" dirty="0"/>
              <a:t>Where are lesbian spaces?</a:t>
            </a:r>
          </a:p>
        </p:txBody>
      </p:sp>
      <p:sp>
        <p:nvSpPr>
          <p:cNvPr id="3" name="Content Placeholder 2">
            <a:extLst>
              <a:ext uri="{FF2B5EF4-FFF2-40B4-BE49-F238E27FC236}">
                <a16:creationId xmlns:a16="http://schemas.microsoft.com/office/drawing/2014/main" id="{B42E02B5-9144-FD98-653B-9C3A3EA8F48A}"/>
              </a:ext>
            </a:extLst>
          </p:cNvPr>
          <p:cNvSpPr>
            <a:spLocks noGrp="1"/>
          </p:cNvSpPr>
          <p:nvPr>
            <p:ph idx="1"/>
          </p:nvPr>
        </p:nvSpPr>
        <p:spPr>
          <a:xfrm>
            <a:off x="677334" y="1930401"/>
            <a:ext cx="8596668" cy="4110962"/>
          </a:xfrm>
        </p:spPr>
        <p:txBody>
          <a:bodyPr>
            <a:normAutofit lnSpcReduction="10000"/>
          </a:bodyPr>
          <a:lstStyle/>
          <a:p>
            <a:pPr marL="0" indent="0">
              <a:buNone/>
            </a:pPr>
            <a:r>
              <a:rPr lang="en-GB" sz="2400" dirty="0"/>
              <a:t>Lesbian specific</a:t>
            </a:r>
          </a:p>
          <a:p>
            <a:r>
              <a:rPr lang="en-GB" sz="2400" dirty="0"/>
              <a:t>e.g. autonomous same-sex attracted lesbian groups</a:t>
            </a:r>
          </a:p>
          <a:p>
            <a:endParaRPr lang="en-GB" sz="2400" dirty="0"/>
          </a:p>
          <a:p>
            <a:pPr marL="0" indent="0">
              <a:buNone/>
            </a:pPr>
            <a:r>
              <a:rPr lang="en-GB" sz="2400" dirty="0"/>
              <a:t>Lesbian within a broader women’s or feminist space</a:t>
            </a:r>
          </a:p>
          <a:p>
            <a:r>
              <a:rPr lang="en-GB" sz="2400" dirty="0"/>
              <a:t>e.g. the Lesbian Archive is housed with Glasgow Women’s Library; lesbian sessions at FiLiA conferences</a:t>
            </a:r>
          </a:p>
          <a:p>
            <a:endParaRPr lang="en-GB" sz="2400" dirty="0"/>
          </a:p>
          <a:p>
            <a:pPr marL="0" indent="0">
              <a:buNone/>
            </a:pPr>
            <a:r>
              <a:rPr lang="en-GB" sz="2400" dirty="0"/>
              <a:t>Lesbian within a broader LGBT+ space</a:t>
            </a:r>
          </a:p>
          <a:p>
            <a:r>
              <a:rPr lang="en-GB" sz="2400" dirty="0"/>
              <a:t>e.g. lesbians within DIVA, LGBT Federation, ILGA</a:t>
            </a:r>
          </a:p>
        </p:txBody>
      </p:sp>
    </p:spTree>
    <p:extLst>
      <p:ext uri="{BB962C8B-B14F-4D97-AF65-F5344CB8AC3E}">
        <p14:creationId xmlns:p14="http://schemas.microsoft.com/office/powerpoint/2010/main" val="2132156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C59B7-E160-B2FA-A5EA-2BBC939C04F9}"/>
              </a:ext>
            </a:extLst>
          </p:cNvPr>
          <p:cNvSpPr>
            <a:spLocks noGrp="1"/>
          </p:cNvSpPr>
          <p:nvPr>
            <p:ph type="title"/>
          </p:nvPr>
        </p:nvSpPr>
        <p:spPr/>
        <p:txBody>
          <a:bodyPr/>
          <a:lstStyle/>
          <a:p>
            <a:r>
              <a:rPr lang="en-GB" dirty="0"/>
              <a:t>The loss of lesbian spaces (bars)</a:t>
            </a:r>
          </a:p>
        </p:txBody>
      </p:sp>
      <p:sp>
        <p:nvSpPr>
          <p:cNvPr id="3" name="Content Placeholder 2">
            <a:extLst>
              <a:ext uri="{FF2B5EF4-FFF2-40B4-BE49-F238E27FC236}">
                <a16:creationId xmlns:a16="http://schemas.microsoft.com/office/drawing/2014/main" id="{87A94B8E-52ED-A267-0FB6-346ACC8706E9}"/>
              </a:ext>
            </a:extLst>
          </p:cNvPr>
          <p:cNvSpPr>
            <a:spLocks noGrp="1"/>
          </p:cNvSpPr>
          <p:nvPr>
            <p:ph idx="1"/>
          </p:nvPr>
        </p:nvSpPr>
        <p:spPr>
          <a:xfrm>
            <a:off x="677334" y="1648691"/>
            <a:ext cx="8596668" cy="4724400"/>
          </a:xfrm>
        </p:spPr>
        <p:txBody>
          <a:bodyPr>
            <a:normAutofit fontScale="92500" lnSpcReduction="10000"/>
          </a:bodyPr>
          <a:lstStyle/>
          <a:p>
            <a:endParaRPr lang="en-GB" dirty="0"/>
          </a:p>
          <a:p>
            <a:r>
              <a:rPr lang="en-GB" sz="2400" dirty="0"/>
              <a:t>“Virtual and physical spaces are wholly different when it comes to interpersonal engagement. Bodies matter - the presence of bodies affects our emotional registers of empathy, compassion, and intimacy.</a:t>
            </a:r>
          </a:p>
          <a:p>
            <a:r>
              <a:rPr lang="en-GB" sz="2400" dirty="0"/>
              <a:t>“Assimilation” is a double-edged sword of cruel optimism: We want to be treated the same and given the same opportunities as others, but we bitterly fear the erasure of differences -cultural differences that establish our communities - in the quest for equality.</a:t>
            </a:r>
          </a:p>
          <a:p>
            <a:r>
              <a:rPr lang="en-GB" sz="2400" dirty="0"/>
              <a:t>“The promise of acceptance has transmogrified into a resentment of assimilation, and, for lesbians specifically, a lamentation about the nationwide plague of shuttering lesbian bars.” (Bianco, 2017)</a:t>
            </a:r>
          </a:p>
        </p:txBody>
      </p:sp>
    </p:spTree>
    <p:extLst>
      <p:ext uri="{BB962C8B-B14F-4D97-AF65-F5344CB8AC3E}">
        <p14:creationId xmlns:p14="http://schemas.microsoft.com/office/powerpoint/2010/main" val="55801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9FEE-8C11-9931-4DD5-6819CBB2294D}"/>
              </a:ext>
            </a:extLst>
          </p:cNvPr>
          <p:cNvSpPr>
            <a:spLocks noGrp="1"/>
          </p:cNvSpPr>
          <p:nvPr>
            <p:ph type="title"/>
          </p:nvPr>
        </p:nvSpPr>
        <p:spPr>
          <a:xfrm>
            <a:off x="677333" y="354794"/>
            <a:ext cx="7459800" cy="1083588"/>
          </a:xfrm>
        </p:spPr>
        <p:txBody>
          <a:bodyPr>
            <a:noAutofit/>
          </a:bodyPr>
          <a:lstStyle/>
          <a:p>
            <a:r>
              <a:rPr lang="en-GB" sz="3200" b="1" dirty="0"/>
              <a:t>Lesbian spaces – going underground?</a:t>
            </a:r>
          </a:p>
        </p:txBody>
      </p:sp>
      <p:sp>
        <p:nvSpPr>
          <p:cNvPr id="3" name="Content Placeholder 2">
            <a:extLst>
              <a:ext uri="{FF2B5EF4-FFF2-40B4-BE49-F238E27FC236}">
                <a16:creationId xmlns:a16="http://schemas.microsoft.com/office/drawing/2014/main" id="{B4A16BCB-2DF1-11C7-F2DB-0608625057C4}"/>
              </a:ext>
            </a:extLst>
          </p:cNvPr>
          <p:cNvSpPr>
            <a:spLocks noGrp="1"/>
          </p:cNvSpPr>
          <p:nvPr>
            <p:ph idx="1"/>
          </p:nvPr>
        </p:nvSpPr>
        <p:spPr>
          <a:xfrm>
            <a:off x="5174166" y="1739591"/>
            <a:ext cx="4099836" cy="4301770"/>
          </a:xfrm>
        </p:spPr>
        <p:txBody>
          <a:bodyPr/>
          <a:lstStyle/>
          <a:p>
            <a:r>
              <a:rPr lang="en-GB" sz="2000" i="1" dirty="0"/>
              <a:t>Shabby She </a:t>
            </a:r>
            <a:r>
              <a:rPr lang="en-GB" sz="2000" dirty="0"/>
              <a:t>loses regular booking at London pub after deciding to be women-only (March 2023)</a:t>
            </a:r>
          </a:p>
          <a:p>
            <a:endParaRPr lang="en-GB" dirty="0"/>
          </a:p>
          <a:p>
            <a:r>
              <a:rPr lang="en-GB" dirty="0"/>
              <a:t> </a:t>
            </a:r>
          </a:p>
        </p:txBody>
      </p:sp>
      <p:sp>
        <p:nvSpPr>
          <p:cNvPr id="4" name="Text Placeholder 3">
            <a:extLst>
              <a:ext uri="{FF2B5EF4-FFF2-40B4-BE49-F238E27FC236}">
                <a16:creationId xmlns:a16="http://schemas.microsoft.com/office/drawing/2014/main" id="{6174B9B5-8DF7-9F87-53CD-EB36112F3816}"/>
              </a:ext>
            </a:extLst>
          </p:cNvPr>
          <p:cNvSpPr>
            <a:spLocks noGrp="1"/>
          </p:cNvSpPr>
          <p:nvPr>
            <p:ph type="body" sz="half" idx="2"/>
          </p:nvPr>
        </p:nvSpPr>
        <p:spPr>
          <a:xfrm>
            <a:off x="677334" y="1739590"/>
            <a:ext cx="4240354" cy="1538552"/>
          </a:xfrm>
        </p:spPr>
        <p:txBody>
          <a:bodyPr/>
          <a:lstStyle/>
          <a:p>
            <a:r>
              <a:rPr lang="en-GB" sz="2400" b="1" kern="1800" spc="-25" dirty="0">
                <a:solidFill>
                  <a:srgbClr val="15171A"/>
                </a:solidFill>
                <a:effectLst/>
                <a:latin typeface="Segoe UI" panose="020B0502040204020203" pitchFamily="34" charset="0"/>
                <a:ea typeface="Times New Roman" panose="02020603050405020304" pitchFamily="18" charset="0"/>
                <a:cs typeface="Times New Roman" panose="02020603050405020304" pitchFamily="18" charset="0"/>
              </a:rPr>
              <a:t>Exclusive: Lesbian Night Cancelled by London Pub for Going Female-Only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a:extLst>
              <a:ext uri="{FF2B5EF4-FFF2-40B4-BE49-F238E27FC236}">
                <a16:creationId xmlns:a16="http://schemas.microsoft.com/office/drawing/2014/main" id="{6EBBB54F-0B84-5274-6334-FCCC04C1B3A4}"/>
              </a:ext>
            </a:extLst>
          </p:cNvPr>
          <p:cNvPicPr>
            <a:picLocks noChangeAspect="1"/>
          </p:cNvPicPr>
          <p:nvPr/>
        </p:nvPicPr>
        <p:blipFill>
          <a:blip r:embed="rId3"/>
          <a:stretch>
            <a:fillRect/>
          </a:stretch>
        </p:blipFill>
        <p:spPr>
          <a:xfrm>
            <a:off x="2604598" y="3278142"/>
            <a:ext cx="5730737" cy="3225064"/>
          </a:xfrm>
          <a:prstGeom prst="rect">
            <a:avLst/>
          </a:prstGeom>
        </p:spPr>
      </p:pic>
    </p:spTree>
    <p:extLst>
      <p:ext uri="{BB962C8B-B14F-4D97-AF65-F5344CB8AC3E}">
        <p14:creationId xmlns:p14="http://schemas.microsoft.com/office/powerpoint/2010/main" val="4211798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76307-E4DE-E360-CDED-E7A5AAA7883F}"/>
              </a:ext>
            </a:extLst>
          </p:cNvPr>
          <p:cNvSpPr>
            <a:spLocks noGrp="1"/>
          </p:cNvSpPr>
          <p:nvPr>
            <p:ph type="title"/>
          </p:nvPr>
        </p:nvSpPr>
        <p:spPr>
          <a:xfrm>
            <a:off x="677333" y="369869"/>
            <a:ext cx="4396472" cy="1273996"/>
          </a:xfrm>
        </p:spPr>
        <p:txBody>
          <a:bodyPr>
            <a:normAutofit/>
          </a:bodyPr>
          <a:lstStyle/>
          <a:p>
            <a:r>
              <a:rPr lang="en-GB" sz="3200" b="1" dirty="0"/>
              <a:t>Lesbian spaces – doing it for ourselves?</a:t>
            </a:r>
          </a:p>
        </p:txBody>
      </p:sp>
      <p:pic>
        <p:nvPicPr>
          <p:cNvPr id="4" name="Content Placeholder 3">
            <a:extLst>
              <a:ext uri="{FF2B5EF4-FFF2-40B4-BE49-F238E27FC236}">
                <a16:creationId xmlns:a16="http://schemas.microsoft.com/office/drawing/2014/main" id="{56D13D24-9780-DB64-F73D-02ABF5DC0F27}"/>
              </a:ext>
            </a:extLst>
          </p:cNvPr>
          <p:cNvPicPr>
            <a:picLocks noGrp="1" noChangeAspect="1"/>
          </p:cNvPicPr>
          <p:nvPr>
            <p:ph idx="1"/>
          </p:nvPr>
        </p:nvPicPr>
        <p:blipFill>
          <a:blip r:embed="rId3"/>
          <a:stretch>
            <a:fillRect/>
          </a:stretch>
        </p:blipFill>
        <p:spPr>
          <a:xfrm>
            <a:off x="5657498" y="1132533"/>
            <a:ext cx="3699398" cy="4284323"/>
          </a:xfrm>
          <a:prstGeom prst="rect">
            <a:avLst/>
          </a:prstGeom>
        </p:spPr>
      </p:pic>
      <p:sp>
        <p:nvSpPr>
          <p:cNvPr id="5" name="Text Placeholder 4">
            <a:extLst>
              <a:ext uri="{FF2B5EF4-FFF2-40B4-BE49-F238E27FC236}">
                <a16:creationId xmlns:a16="http://schemas.microsoft.com/office/drawing/2014/main" id="{18FF464C-A9A0-43C4-B77E-1F1DFC81FAF6}"/>
              </a:ext>
            </a:extLst>
          </p:cNvPr>
          <p:cNvSpPr>
            <a:spLocks noGrp="1"/>
          </p:cNvSpPr>
          <p:nvPr>
            <p:ph type="body" sz="half" idx="2"/>
          </p:nvPr>
        </p:nvSpPr>
        <p:spPr>
          <a:xfrm>
            <a:off x="677333" y="1972638"/>
            <a:ext cx="4485682" cy="4284324"/>
          </a:xfrm>
        </p:spPr>
        <p:txBody>
          <a:bodyPr>
            <a:normAutofit/>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“Sapphic Space</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female-only space. We correlate womanhood to the female biological sex as per its original definition, which naturally includes women of various expressions along the masculine and feminine polarity.</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assert that women should have the right to our own safe spaces, and we actively question the increasingly popularized gender and racial identity politics within the modern-day “queer” and “LGBT” community. </a:t>
            </a:r>
          </a:p>
          <a:p>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space is exclusively open to women of color. “</a:t>
            </a:r>
            <a:endParaRPr lang="en-GB" dirty="0">
              <a:solidFill>
                <a:schemeClr val="tx1"/>
              </a:solidFill>
            </a:endParaRPr>
          </a:p>
        </p:txBody>
      </p:sp>
    </p:spTree>
    <p:extLst>
      <p:ext uri="{BB962C8B-B14F-4D97-AF65-F5344CB8AC3E}">
        <p14:creationId xmlns:p14="http://schemas.microsoft.com/office/powerpoint/2010/main" val="205067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0113-AAB5-136D-AC52-17E42534DCDD}"/>
              </a:ext>
            </a:extLst>
          </p:cNvPr>
          <p:cNvSpPr>
            <a:spLocks noGrp="1"/>
          </p:cNvSpPr>
          <p:nvPr>
            <p:ph type="title"/>
          </p:nvPr>
        </p:nvSpPr>
        <p:spPr/>
        <p:txBody>
          <a:bodyPr/>
          <a:lstStyle/>
          <a:p>
            <a:r>
              <a:rPr lang="en-GB" dirty="0"/>
              <a:t>Recent research practice</a:t>
            </a:r>
          </a:p>
        </p:txBody>
      </p:sp>
      <p:sp>
        <p:nvSpPr>
          <p:cNvPr id="3" name="Content Placeholder 2">
            <a:extLst>
              <a:ext uri="{FF2B5EF4-FFF2-40B4-BE49-F238E27FC236}">
                <a16:creationId xmlns:a16="http://schemas.microsoft.com/office/drawing/2014/main" id="{13884F36-11D5-0C0C-1BFE-C35585B49EDD}"/>
              </a:ext>
            </a:extLst>
          </p:cNvPr>
          <p:cNvSpPr>
            <a:spLocks noGrp="1"/>
          </p:cNvSpPr>
          <p:nvPr>
            <p:ph idx="1"/>
          </p:nvPr>
        </p:nvSpPr>
        <p:spPr>
          <a:xfrm>
            <a:off x="677334" y="1510146"/>
            <a:ext cx="8596668" cy="4738254"/>
          </a:xfrm>
        </p:spPr>
        <p:txBody>
          <a:bodyPr>
            <a:normAutofit lnSpcReduction="10000"/>
          </a:bodyPr>
          <a:lstStyle/>
          <a:p>
            <a:endParaRPr lang="en-GB" sz="2400" dirty="0"/>
          </a:p>
          <a:p>
            <a:pPr marL="0" indent="0">
              <a:buNone/>
            </a:pPr>
            <a:r>
              <a:rPr lang="en-GB" sz="2800" dirty="0"/>
              <a:t>Three recent surveys:</a:t>
            </a:r>
          </a:p>
          <a:p>
            <a:pPr lvl="1"/>
            <a:r>
              <a:rPr lang="en-GB" sz="2800" dirty="0"/>
              <a:t>GEO LGBT survey 2018</a:t>
            </a:r>
          </a:p>
          <a:p>
            <a:pPr lvl="1"/>
            <a:r>
              <a:rPr lang="en-GB" sz="2800" dirty="0"/>
              <a:t>DIVA survey 2021</a:t>
            </a:r>
          </a:p>
          <a:p>
            <a:pPr lvl="1"/>
            <a:r>
              <a:rPr lang="en-GB" sz="2800" dirty="0"/>
              <a:t>NHS Digital LGB Health Survey 2021</a:t>
            </a:r>
          </a:p>
          <a:p>
            <a:pPr lvl="1"/>
            <a:endParaRPr lang="en-GB" sz="2800" dirty="0"/>
          </a:p>
          <a:p>
            <a:pPr marL="0" indent="0">
              <a:buNone/>
            </a:pPr>
            <a:r>
              <a:rPr lang="en-GB" sz="2800" dirty="0"/>
              <a:t>And a USA one:</a:t>
            </a:r>
          </a:p>
          <a:p>
            <a:pPr lvl="1"/>
            <a:r>
              <a:rPr lang="en-GB" sz="2800" dirty="0"/>
              <a:t>CDC (USA) NISVS 2010 survey; and ‘By SO’ report 2013</a:t>
            </a:r>
          </a:p>
          <a:p>
            <a:endParaRPr lang="en-GB" dirty="0"/>
          </a:p>
        </p:txBody>
      </p:sp>
    </p:spTree>
    <p:extLst>
      <p:ext uri="{BB962C8B-B14F-4D97-AF65-F5344CB8AC3E}">
        <p14:creationId xmlns:p14="http://schemas.microsoft.com/office/powerpoint/2010/main" val="3627860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39069-26F9-26AE-7838-9F87CF3BBF24}"/>
              </a:ext>
            </a:extLst>
          </p:cNvPr>
          <p:cNvSpPr>
            <a:spLocks noGrp="1"/>
          </p:cNvSpPr>
          <p:nvPr>
            <p:ph type="title"/>
          </p:nvPr>
        </p:nvSpPr>
        <p:spPr/>
        <p:txBody>
          <a:bodyPr/>
          <a:lstStyle/>
          <a:p>
            <a:r>
              <a:rPr lang="en-GB" dirty="0"/>
              <a:t>Improving research </a:t>
            </a:r>
            <a:br>
              <a:rPr lang="en-GB" dirty="0"/>
            </a:br>
            <a:r>
              <a:rPr lang="en-GB" dirty="0"/>
              <a:t>as an evidence base</a:t>
            </a:r>
          </a:p>
        </p:txBody>
      </p:sp>
      <p:sp>
        <p:nvSpPr>
          <p:cNvPr id="3" name="Content Placeholder 2">
            <a:extLst>
              <a:ext uri="{FF2B5EF4-FFF2-40B4-BE49-F238E27FC236}">
                <a16:creationId xmlns:a16="http://schemas.microsoft.com/office/drawing/2014/main" id="{89C72EA0-66D9-F2A7-3272-D9AC61069CEF}"/>
              </a:ext>
            </a:extLst>
          </p:cNvPr>
          <p:cNvSpPr>
            <a:spLocks noGrp="1"/>
          </p:cNvSpPr>
          <p:nvPr>
            <p:ph idx="1"/>
          </p:nvPr>
        </p:nvSpPr>
        <p:spPr>
          <a:xfrm>
            <a:off x="677334" y="2382983"/>
            <a:ext cx="8596668" cy="3865418"/>
          </a:xfrm>
        </p:spPr>
        <p:txBody>
          <a:bodyPr>
            <a:normAutofit/>
          </a:bodyPr>
          <a:lstStyle/>
          <a:p>
            <a:r>
              <a:rPr lang="en-GB" sz="2800" dirty="0"/>
              <a:t>Clarify ‘lesbian’ for research purposes </a:t>
            </a:r>
          </a:p>
          <a:p>
            <a:r>
              <a:rPr lang="en-GB" sz="2800" dirty="0"/>
              <a:t>Ensure our participants include the lesbians we intend </a:t>
            </a:r>
          </a:p>
          <a:p>
            <a:r>
              <a:rPr lang="en-GB" sz="2800" dirty="0"/>
              <a:t>Analyse and separate lesbian findings from others</a:t>
            </a:r>
          </a:p>
          <a:p>
            <a:r>
              <a:rPr lang="en-GB" sz="2800" dirty="0"/>
              <a:t>Report who and what accurately</a:t>
            </a:r>
          </a:p>
          <a:p>
            <a:r>
              <a:rPr lang="en-GB" sz="2800" dirty="0"/>
              <a:t>Address lack of specificity and focus in reporting research</a:t>
            </a:r>
          </a:p>
          <a:p>
            <a:endParaRPr lang="en-GB" dirty="0"/>
          </a:p>
        </p:txBody>
      </p:sp>
    </p:spTree>
    <p:extLst>
      <p:ext uri="{BB962C8B-B14F-4D97-AF65-F5344CB8AC3E}">
        <p14:creationId xmlns:p14="http://schemas.microsoft.com/office/powerpoint/2010/main" val="349847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8FB1-4A86-630F-836E-EA187AB55DD4}"/>
              </a:ext>
            </a:extLst>
          </p:cNvPr>
          <p:cNvSpPr>
            <a:spLocks noGrp="1"/>
          </p:cNvSpPr>
          <p:nvPr>
            <p:ph type="title"/>
          </p:nvPr>
        </p:nvSpPr>
        <p:spPr/>
        <p:txBody>
          <a:bodyPr/>
          <a:lstStyle/>
          <a:p>
            <a:r>
              <a:rPr lang="en-GB" dirty="0"/>
              <a:t>My current research</a:t>
            </a:r>
          </a:p>
        </p:txBody>
      </p:sp>
      <p:sp>
        <p:nvSpPr>
          <p:cNvPr id="3" name="Content Placeholder 2">
            <a:extLst>
              <a:ext uri="{FF2B5EF4-FFF2-40B4-BE49-F238E27FC236}">
                <a16:creationId xmlns:a16="http://schemas.microsoft.com/office/drawing/2014/main" id="{78E4C34C-2A0B-51FA-6377-D310606C947E}"/>
              </a:ext>
            </a:extLst>
          </p:cNvPr>
          <p:cNvSpPr>
            <a:spLocks noGrp="1"/>
          </p:cNvSpPr>
          <p:nvPr>
            <p:ph idx="1"/>
          </p:nvPr>
        </p:nvSpPr>
        <p:spPr>
          <a:xfrm>
            <a:off x="677334" y="1787237"/>
            <a:ext cx="8596668" cy="4254126"/>
          </a:xfrm>
        </p:spPr>
        <p:txBody>
          <a:bodyPr>
            <a:normAutofit/>
          </a:bodyPr>
          <a:lstStyle/>
          <a:p>
            <a:pPr marL="0" indent="0">
              <a:buNone/>
            </a:pPr>
            <a:r>
              <a:rPr lang="en-GB" sz="2800" b="1" dirty="0"/>
              <a:t>Sex, Gender and Lesbians: Contemporary Debates in Contested Communities</a:t>
            </a:r>
          </a:p>
          <a:p>
            <a:endParaRPr lang="en-GB" sz="2800" dirty="0"/>
          </a:p>
          <a:p>
            <a:pPr marL="0" indent="0">
              <a:buNone/>
            </a:pPr>
            <a:r>
              <a:rPr lang="en-GB" sz="2800" dirty="0"/>
              <a:t>Includes survey: </a:t>
            </a:r>
          </a:p>
          <a:p>
            <a:r>
              <a:rPr lang="en-GB" sz="2800" dirty="0"/>
              <a:t>Lesbian Identity and Community (opens March 2023)</a:t>
            </a:r>
          </a:p>
          <a:p>
            <a:pPr marL="0" indent="0">
              <a:buNone/>
            </a:pPr>
            <a:r>
              <a:rPr lang="en-GB" sz="2800" dirty="0"/>
              <a:t>For more information:</a:t>
            </a:r>
          </a:p>
          <a:p>
            <a:r>
              <a:rPr lang="en-GB" sz="2800" dirty="0">
                <a:hlinkClick r:id="rId3"/>
              </a:rPr>
              <a:t>lesbians.research@durham.ac.uk</a:t>
            </a:r>
            <a:r>
              <a:rPr lang="en-GB" sz="2800" dirty="0"/>
              <a:t> </a:t>
            </a:r>
          </a:p>
        </p:txBody>
      </p:sp>
    </p:spTree>
    <p:extLst>
      <p:ext uri="{BB962C8B-B14F-4D97-AF65-F5344CB8AC3E}">
        <p14:creationId xmlns:p14="http://schemas.microsoft.com/office/powerpoint/2010/main" val="3122337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326B5-656C-F8EC-9D9B-6E1EE04CC900}"/>
              </a:ext>
            </a:extLst>
          </p:cNvPr>
          <p:cNvSpPr>
            <a:spLocks noGrp="1"/>
          </p:cNvSpPr>
          <p:nvPr>
            <p:ph type="title"/>
          </p:nvPr>
        </p:nvSpPr>
        <p:spPr>
          <a:xfrm>
            <a:off x="677334" y="1537854"/>
            <a:ext cx="8596668" cy="2687782"/>
          </a:xfrm>
        </p:spPr>
        <p:txBody>
          <a:bodyPr>
            <a:normAutofit/>
          </a:bodyPr>
          <a:lstStyle/>
          <a:p>
            <a:r>
              <a:rPr lang="en-GB" sz="4400" dirty="0"/>
              <a:t>		</a:t>
            </a:r>
            <a:r>
              <a:rPr lang="en-GB" sz="5400" dirty="0"/>
              <a:t>Questions?</a:t>
            </a:r>
            <a:br>
              <a:rPr lang="en-GB" sz="4400" dirty="0"/>
            </a:br>
            <a:endParaRPr lang="en-GB" sz="4400" dirty="0"/>
          </a:p>
        </p:txBody>
      </p:sp>
      <p:pic>
        <p:nvPicPr>
          <p:cNvPr id="3" name="Picture 2" descr="Icon&#10;&#10;Description automatically generated with low confidence">
            <a:extLst>
              <a:ext uri="{FF2B5EF4-FFF2-40B4-BE49-F238E27FC236}">
                <a16:creationId xmlns:a16="http://schemas.microsoft.com/office/drawing/2014/main" id="{723AF440-7720-53F2-693F-DDF364E00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7576" y="1537855"/>
            <a:ext cx="2909006" cy="4253040"/>
          </a:xfrm>
          <a:prstGeom prst="rect">
            <a:avLst/>
          </a:prstGeom>
        </p:spPr>
      </p:pic>
    </p:spTree>
    <p:extLst>
      <p:ext uri="{BB962C8B-B14F-4D97-AF65-F5344CB8AC3E}">
        <p14:creationId xmlns:p14="http://schemas.microsoft.com/office/powerpoint/2010/main" val="327141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99E8-FC0C-DEC1-1CA4-AB6025C3B67D}"/>
              </a:ext>
            </a:extLst>
          </p:cNvPr>
          <p:cNvSpPr>
            <a:spLocks noGrp="1"/>
          </p:cNvSpPr>
          <p:nvPr>
            <p:ph type="title"/>
          </p:nvPr>
        </p:nvSpPr>
        <p:spPr>
          <a:xfrm>
            <a:off x="677334" y="609599"/>
            <a:ext cx="8596668" cy="4059383"/>
          </a:xfrm>
        </p:spPr>
        <p:txBody>
          <a:bodyPr/>
          <a:lstStyle/>
          <a:p>
            <a:br>
              <a:rPr lang="en-GB" dirty="0"/>
            </a:br>
            <a:r>
              <a:rPr lang="en-GB" sz="4000" dirty="0"/>
              <a:t>Lesbian Identity: </a:t>
            </a:r>
            <a:br>
              <a:rPr lang="en-GB" sz="4000" dirty="0"/>
            </a:br>
            <a:br>
              <a:rPr lang="en-GB" sz="4000" dirty="0"/>
            </a:br>
            <a:r>
              <a:rPr lang="en-GB" sz="4000" dirty="0"/>
              <a:t>What, why, how? </a:t>
            </a:r>
            <a:br>
              <a:rPr lang="en-GB" sz="4000" dirty="0"/>
            </a:br>
            <a:r>
              <a:rPr lang="en-GB" sz="4000" dirty="0"/>
              <a:t>And who!</a:t>
            </a:r>
          </a:p>
        </p:txBody>
      </p:sp>
    </p:spTree>
    <p:extLst>
      <p:ext uri="{BB962C8B-B14F-4D97-AF65-F5344CB8AC3E}">
        <p14:creationId xmlns:p14="http://schemas.microsoft.com/office/powerpoint/2010/main" val="3526015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7912-A24E-A8D4-8760-BFE356E0C122}"/>
              </a:ext>
            </a:extLst>
          </p:cNvPr>
          <p:cNvSpPr>
            <a:spLocks noGrp="1"/>
          </p:cNvSpPr>
          <p:nvPr>
            <p:ph type="title"/>
          </p:nvPr>
        </p:nvSpPr>
        <p:spPr/>
        <p:txBody>
          <a:bodyPr/>
          <a:lstStyle/>
          <a:p>
            <a:r>
              <a:rPr lang="en-GB" dirty="0"/>
              <a:t>References: Lesbian Identity</a:t>
            </a:r>
          </a:p>
        </p:txBody>
      </p:sp>
      <p:sp>
        <p:nvSpPr>
          <p:cNvPr id="3" name="Content Placeholder 2">
            <a:extLst>
              <a:ext uri="{FF2B5EF4-FFF2-40B4-BE49-F238E27FC236}">
                <a16:creationId xmlns:a16="http://schemas.microsoft.com/office/drawing/2014/main" id="{4B743D9B-2D0F-6F9F-83EE-5598336A2EF6}"/>
              </a:ext>
            </a:extLst>
          </p:cNvPr>
          <p:cNvSpPr>
            <a:spLocks noGrp="1"/>
          </p:cNvSpPr>
          <p:nvPr>
            <p:ph idx="1"/>
          </p:nvPr>
        </p:nvSpPr>
        <p:spPr>
          <a:xfrm>
            <a:off x="677334" y="1315844"/>
            <a:ext cx="8596668" cy="4754094"/>
          </a:xfrm>
        </p:spPr>
        <p:txBody>
          <a:bodyPr>
            <a:normAutofit lnSpcReduction="10000"/>
          </a:bodyPr>
          <a:lstStyle/>
          <a:p>
            <a:endParaRPr lang="en-GB" dirty="0"/>
          </a:p>
          <a:p>
            <a:r>
              <a:rPr lang="en-GB" dirty="0"/>
              <a:t>Ainley, R. (1995) </a:t>
            </a:r>
            <a:r>
              <a:rPr lang="en-GB" i="1" dirty="0"/>
              <a:t>What is She Like? Lesbian Identities from the 1950s to the 1990s. </a:t>
            </a:r>
            <a:r>
              <a:rPr lang="en-GB" dirty="0"/>
              <a:t>London and New York: Cassell.</a:t>
            </a:r>
          </a:p>
          <a:p>
            <a:r>
              <a:rPr lang="en-GB" dirty="0"/>
              <a:t>Megarry, J., </a:t>
            </a:r>
            <a:r>
              <a:rPr lang="en-GB" dirty="0" err="1"/>
              <a:t>Orian</a:t>
            </a:r>
            <a:r>
              <a:rPr lang="en-GB" dirty="0"/>
              <a:t> Weiss, C., Tyler, M. and Farhall, K. (2021) Women who prefer “lesbian” to “queer”: generational continuity and discontinuity. </a:t>
            </a:r>
            <a:r>
              <a:rPr lang="en-GB" i="1" dirty="0"/>
              <a:t>Journal of Lesbian Studies</a:t>
            </a:r>
            <a:r>
              <a:rPr lang="en-GB" dirty="0"/>
              <a:t>, DOI: 10.1080/10894160.2021.1950271 </a:t>
            </a:r>
          </a:p>
          <a:p>
            <a:r>
              <a:rPr lang="en-GB" dirty="0" err="1"/>
              <a:t>Obinwanne</a:t>
            </a:r>
            <a:r>
              <a:rPr lang="en-GB" dirty="0"/>
              <a:t>, A. (2018) </a:t>
            </a:r>
            <a:r>
              <a:rPr lang="en-GB" i="1" dirty="0"/>
              <a:t>Why I’m Lesbian (Not Queer). </a:t>
            </a:r>
            <a:r>
              <a:rPr lang="en-GB" dirty="0"/>
              <a:t>26 April. Lesbian Nation LLC. Available at: </a:t>
            </a:r>
            <a:r>
              <a:rPr lang="en-GB" dirty="0">
                <a:hlinkClick r:id="rId3"/>
              </a:rPr>
              <a:t>https://afterellen.com/why-im-a-lesbian-not-queer/</a:t>
            </a:r>
            <a:r>
              <a:rPr lang="en-GB" dirty="0"/>
              <a:t>  Accessed: 26.10.2021.</a:t>
            </a:r>
          </a:p>
          <a:p>
            <a:r>
              <a:rPr lang="en-GB" dirty="0"/>
              <a:t>Phelan, S. (1989) </a:t>
            </a:r>
            <a:r>
              <a:rPr lang="en-GB" i="1" dirty="0"/>
              <a:t>Identity Politics: Lesbian Feminism and the Limits of Community. </a:t>
            </a:r>
            <a:r>
              <a:rPr lang="en-GB" dirty="0"/>
              <a:t>Philadelphia: Temple University Press.</a:t>
            </a:r>
          </a:p>
          <a:p>
            <a:r>
              <a:rPr lang="en-GB" dirty="0" err="1"/>
              <a:t>Reinfelder</a:t>
            </a:r>
            <a:r>
              <a:rPr lang="en-GB" dirty="0"/>
              <a:t>, M. (ed) (1996) </a:t>
            </a:r>
            <a:r>
              <a:rPr lang="en-GB" i="1" dirty="0"/>
              <a:t>From Amazon to Zami: Towards a Global Lesbian Feminism. </a:t>
            </a:r>
            <a:r>
              <a:rPr lang="en-GB" dirty="0"/>
              <a:t>London and New York: Cassell.</a:t>
            </a:r>
          </a:p>
          <a:p>
            <a:r>
              <a:rPr lang="en-GB" dirty="0"/>
              <a:t>Traies, J. (2016) </a:t>
            </a:r>
            <a:r>
              <a:rPr lang="en-GB" i="1" dirty="0"/>
              <a:t>The Lives of Older Lesbians: Sexuality, Identity and the Life Course. </a:t>
            </a:r>
            <a:r>
              <a:rPr lang="en-GB" dirty="0"/>
              <a:t>London: Palgrave Macmillan.</a:t>
            </a:r>
          </a:p>
        </p:txBody>
      </p:sp>
    </p:spTree>
    <p:extLst>
      <p:ext uri="{BB962C8B-B14F-4D97-AF65-F5344CB8AC3E}">
        <p14:creationId xmlns:p14="http://schemas.microsoft.com/office/powerpoint/2010/main" val="28486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B127-C5B7-2186-CFFE-B72763A8FE7A}"/>
              </a:ext>
            </a:extLst>
          </p:cNvPr>
          <p:cNvSpPr>
            <a:spLocks noGrp="1"/>
          </p:cNvSpPr>
          <p:nvPr>
            <p:ph type="title"/>
          </p:nvPr>
        </p:nvSpPr>
        <p:spPr/>
        <p:txBody>
          <a:bodyPr/>
          <a:lstStyle/>
          <a:p>
            <a:r>
              <a:rPr lang="en-GB" dirty="0"/>
              <a:t>References: Lesbian Community and Loss of Spaces</a:t>
            </a:r>
          </a:p>
        </p:txBody>
      </p:sp>
      <p:sp>
        <p:nvSpPr>
          <p:cNvPr id="3" name="Content Placeholder 2">
            <a:extLst>
              <a:ext uri="{FF2B5EF4-FFF2-40B4-BE49-F238E27FC236}">
                <a16:creationId xmlns:a16="http://schemas.microsoft.com/office/drawing/2014/main" id="{DA5092AC-39D3-4EA5-5E9B-605F1D03F479}"/>
              </a:ext>
            </a:extLst>
          </p:cNvPr>
          <p:cNvSpPr>
            <a:spLocks noGrp="1"/>
          </p:cNvSpPr>
          <p:nvPr>
            <p:ph idx="1"/>
          </p:nvPr>
        </p:nvSpPr>
        <p:spPr>
          <a:xfrm>
            <a:off x="677334" y="2369127"/>
            <a:ext cx="8596668" cy="3879272"/>
          </a:xfrm>
        </p:spPr>
        <p:txBody>
          <a:bodyPr>
            <a:normAutofit/>
          </a:bodyPr>
          <a:lstStyle/>
          <a:p>
            <a:r>
              <a:rPr lang="en-GB" dirty="0" err="1"/>
              <a:t>Forstie</a:t>
            </a:r>
            <a:r>
              <a:rPr lang="en-GB" dirty="0"/>
              <a:t>, C. (2020) Disappearing Dykes? Post-Lesbian Discourse and Shifting Identities and Communities. </a:t>
            </a:r>
            <a:r>
              <a:rPr lang="en-GB" i="1" dirty="0"/>
              <a:t>Journal of Homosexuality</a:t>
            </a:r>
            <a:r>
              <a:rPr lang="en-GB" dirty="0"/>
              <a:t>, 67:12, 1760-1778.</a:t>
            </a:r>
          </a:p>
          <a:p>
            <a:r>
              <a:rPr lang="en-GB" dirty="0" err="1"/>
              <a:t>Nobre</a:t>
            </a:r>
            <a:r>
              <a:rPr lang="en-GB" dirty="0"/>
              <a:t>, A. (2023) </a:t>
            </a:r>
            <a:r>
              <a:rPr lang="en-GB" i="1" dirty="0"/>
              <a:t>Exclusive: Lesbian Night Cancelled by London Pub for Going Female-Only</a:t>
            </a:r>
            <a:r>
              <a:rPr lang="en-GB" dirty="0"/>
              <a:t>. 1</a:t>
            </a:r>
            <a:r>
              <a:rPr lang="en-GB" baseline="30000" dirty="0"/>
              <a:t>st</a:t>
            </a:r>
            <a:r>
              <a:rPr lang="en-GB" dirty="0"/>
              <a:t> March. 4W - Feminist News. Available at: </a:t>
            </a:r>
            <a:r>
              <a:rPr lang="en-GB" dirty="0">
                <a:hlinkClick r:id="rId3"/>
              </a:rPr>
              <a:t>https://4w.pub/lesbian-night-canceled/</a:t>
            </a:r>
            <a:r>
              <a:rPr lang="en-GB" dirty="0"/>
              <a:t>  Accessed: 21.03.2023.</a:t>
            </a:r>
          </a:p>
          <a:p>
            <a:r>
              <a:rPr lang="en-GB" dirty="0" err="1"/>
              <a:t>Podmore</a:t>
            </a:r>
            <a:r>
              <a:rPr lang="en-GB" dirty="0"/>
              <a:t>, J.A. (2006) Gone ‘underground’? Lesbian Visibility and the Consolidation of Queer Space in Montréal. </a:t>
            </a:r>
            <a:r>
              <a:rPr lang="en-GB" i="1" dirty="0"/>
              <a:t>Social &amp; Cultural Geography</a:t>
            </a:r>
            <a:r>
              <a:rPr lang="en-GB" dirty="0"/>
              <a:t>, 7:4, 595-625.</a:t>
            </a:r>
          </a:p>
          <a:p>
            <a:r>
              <a:rPr lang="en-GB" dirty="0"/>
              <a:t>Sex Matters (2023) </a:t>
            </a:r>
            <a:r>
              <a:rPr lang="en-GB" i="1" dirty="0"/>
              <a:t>Lesbians without Liberty: How the UK denies freedom of association to women who love women</a:t>
            </a:r>
            <a:r>
              <a:rPr lang="en-GB" dirty="0"/>
              <a:t>. Sex Matters: London.</a:t>
            </a:r>
          </a:p>
          <a:p>
            <a:pPr marL="0" indent="0">
              <a:buNone/>
            </a:pPr>
            <a:endParaRPr lang="en-GB" dirty="0"/>
          </a:p>
        </p:txBody>
      </p:sp>
    </p:spTree>
    <p:extLst>
      <p:ext uri="{BB962C8B-B14F-4D97-AF65-F5344CB8AC3E}">
        <p14:creationId xmlns:p14="http://schemas.microsoft.com/office/powerpoint/2010/main" val="3554802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6D82-806E-7DA6-2C72-41D0926ED0A2}"/>
              </a:ext>
            </a:extLst>
          </p:cNvPr>
          <p:cNvSpPr>
            <a:spLocks noGrp="1"/>
          </p:cNvSpPr>
          <p:nvPr>
            <p:ph type="title"/>
          </p:nvPr>
        </p:nvSpPr>
        <p:spPr/>
        <p:txBody>
          <a:bodyPr/>
          <a:lstStyle/>
          <a:p>
            <a:r>
              <a:rPr lang="en-GB" dirty="0"/>
              <a:t>References: Researching Lesbians </a:t>
            </a:r>
          </a:p>
        </p:txBody>
      </p:sp>
      <p:sp>
        <p:nvSpPr>
          <p:cNvPr id="3" name="Content Placeholder 2">
            <a:extLst>
              <a:ext uri="{FF2B5EF4-FFF2-40B4-BE49-F238E27FC236}">
                <a16:creationId xmlns:a16="http://schemas.microsoft.com/office/drawing/2014/main" id="{9097DB19-D0B2-045F-4887-6825038E5A4E}"/>
              </a:ext>
            </a:extLst>
          </p:cNvPr>
          <p:cNvSpPr>
            <a:spLocks noGrp="1"/>
          </p:cNvSpPr>
          <p:nvPr>
            <p:ph idx="1"/>
          </p:nvPr>
        </p:nvSpPr>
        <p:spPr>
          <a:xfrm>
            <a:off x="677334" y="1605776"/>
            <a:ext cx="8596668" cy="4642623"/>
          </a:xfrm>
        </p:spPr>
        <p:txBody>
          <a:bodyPr>
            <a:normAutofit fontScale="92500"/>
          </a:bodyPr>
          <a:lstStyle/>
          <a:p>
            <a:r>
              <a:rPr lang="en-GB" dirty="0"/>
              <a:t>Brogan, Donna, Frank, E., Elon, L. and </a:t>
            </a:r>
            <a:r>
              <a:rPr lang="en-GB" dirty="0" err="1"/>
              <a:t>O’Hanlan</a:t>
            </a:r>
            <a:r>
              <a:rPr lang="en-GB" dirty="0"/>
              <a:t>, K.A. (2001) Methodologic Concerns in Defining Lesbian for Health Research. </a:t>
            </a:r>
            <a:r>
              <a:rPr lang="en-GB" i="1" dirty="0"/>
              <a:t>Epidemiology</a:t>
            </a:r>
            <a:r>
              <a:rPr lang="en-GB" dirty="0"/>
              <a:t>, 12:1, 109-113.</a:t>
            </a:r>
          </a:p>
          <a:p>
            <a:r>
              <a:rPr lang="en-GB" dirty="0"/>
              <a:t>Eliason, M. J. (2016) Inside/out: Challenges of conducting research in lesbian communities. </a:t>
            </a:r>
            <a:r>
              <a:rPr lang="en-GB" i="1" dirty="0"/>
              <a:t>Journal of Lesbian Studies</a:t>
            </a:r>
            <a:r>
              <a:rPr lang="en-GB" dirty="0"/>
              <a:t>, 20(1), 136–156.</a:t>
            </a:r>
          </a:p>
          <a:p>
            <a:r>
              <a:rPr lang="en-GB" dirty="0"/>
              <a:t>Fish, Julie. (1999) Sampling Lesbians: How to get 1000 Lesbians to Complete a Questionnaire. </a:t>
            </a:r>
            <a:r>
              <a:rPr lang="en-GB" i="1" dirty="0"/>
              <a:t>Feminism &amp; Psychology, </a:t>
            </a:r>
            <a:r>
              <a:rPr lang="en-GB" dirty="0"/>
              <a:t>9(2): 229–238.</a:t>
            </a:r>
          </a:p>
          <a:p>
            <a:r>
              <a:rPr lang="en-GB" dirty="0"/>
              <a:t>Morris, J.F. and Rothblum, E.D. (1999) Who Fills Out a “Lesbian” Questionnaire? The Interrelationship of Sexual Orientation, Years “Out”, Disclosure of Sexual Orientation, Sexual Experience with Women, and Participation in the Lesbian Community. </a:t>
            </a:r>
            <a:r>
              <a:rPr lang="en-GB" i="1" dirty="0"/>
              <a:t>Psychology of Women Quarterly</a:t>
            </a:r>
            <a:r>
              <a:rPr lang="en-GB" dirty="0"/>
              <a:t>, Vol.23, 537-557.</a:t>
            </a:r>
          </a:p>
          <a:p>
            <a:r>
              <a:rPr lang="en-GB" dirty="0"/>
              <a:t>Weston, Kath. (2009) The Lady Vanishes: On Never Knowing, Quite, Who is a Lesbian. </a:t>
            </a:r>
            <a:r>
              <a:rPr lang="en-GB" i="1" dirty="0"/>
              <a:t>Journal of Lesbian Studies</a:t>
            </a:r>
            <a:r>
              <a:rPr lang="en-GB" dirty="0"/>
              <a:t>, 13(2): 136–148.</a:t>
            </a:r>
          </a:p>
          <a:p>
            <a:r>
              <a:rPr lang="en-GB" dirty="0"/>
              <a:t>Westwood, Sue. (2013) Researching Older Lesbians: Problems and Partial Solutions. </a:t>
            </a:r>
            <a:r>
              <a:rPr lang="en-GB" i="1" dirty="0"/>
              <a:t>Journal of Lesbian Studies</a:t>
            </a:r>
            <a:r>
              <a:rPr lang="en-GB" dirty="0"/>
              <a:t>, 17:3-4, 380-392.</a:t>
            </a:r>
          </a:p>
        </p:txBody>
      </p:sp>
    </p:spTree>
    <p:extLst>
      <p:ext uri="{BB962C8B-B14F-4D97-AF65-F5344CB8AC3E}">
        <p14:creationId xmlns:p14="http://schemas.microsoft.com/office/powerpoint/2010/main" val="165824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FA9A-2870-43BB-C632-C0A6C51D5CC2}"/>
              </a:ext>
            </a:extLst>
          </p:cNvPr>
          <p:cNvSpPr>
            <a:spLocks noGrp="1"/>
          </p:cNvSpPr>
          <p:nvPr>
            <p:ph type="title"/>
          </p:nvPr>
        </p:nvSpPr>
        <p:spPr>
          <a:xfrm>
            <a:off x="677334" y="609600"/>
            <a:ext cx="7247466" cy="1343891"/>
          </a:xfrm>
        </p:spPr>
        <p:txBody>
          <a:bodyPr>
            <a:normAutofit/>
          </a:bodyPr>
          <a:lstStyle/>
          <a:p>
            <a:r>
              <a:rPr lang="en-GB" dirty="0"/>
              <a:t>What do we mean by ‘lesbian’?</a:t>
            </a:r>
            <a:br>
              <a:rPr lang="en-GB" dirty="0"/>
            </a:br>
            <a:endParaRPr lang="en-GB" dirty="0"/>
          </a:p>
        </p:txBody>
      </p:sp>
      <p:sp>
        <p:nvSpPr>
          <p:cNvPr id="6" name="Content Placeholder 5">
            <a:extLst>
              <a:ext uri="{FF2B5EF4-FFF2-40B4-BE49-F238E27FC236}">
                <a16:creationId xmlns:a16="http://schemas.microsoft.com/office/drawing/2014/main" id="{8998E46B-8FA2-DE9E-8D80-3841BB1B1FDD}"/>
              </a:ext>
            </a:extLst>
          </p:cNvPr>
          <p:cNvSpPr>
            <a:spLocks noGrp="1"/>
          </p:cNvSpPr>
          <p:nvPr>
            <p:ph sz="half" idx="2"/>
          </p:nvPr>
        </p:nvSpPr>
        <p:spPr>
          <a:xfrm>
            <a:off x="675745" y="1773383"/>
            <a:ext cx="7470728" cy="4267980"/>
          </a:xfrm>
        </p:spPr>
        <p:txBody>
          <a:bodyPr>
            <a:normAutofit/>
          </a:bodyPr>
          <a:lstStyle/>
          <a:p>
            <a:r>
              <a:rPr lang="en-GB" sz="2400" dirty="0"/>
              <a:t>A woman who is attracted to other women</a:t>
            </a:r>
          </a:p>
          <a:p>
            <a:r>
              <a:rPr lang="en-GB" sz="2400" dirty="0"/>
              <a:t>A woman who is not attracted to men</a:t>
            </a:r>
          </a:p>
          <a:p>
            <a:r>
              <a:rPr lang="en-GB" sz="2400" dirty="0"/>
              <a:t>Any person who identifies as a woman, and is attracted to women</a:t>
            </a:r>
          </a:p>
          <a:p>
            <a:r>
              <a:rPr lang="en-GB" sz="2400" dirty="0"/>
              <a:t>A biological female who is attracted to other biological females</a:t>
            </a:r>
          </a:p>
          <a:p>
            <a:r>
              <a:rPr lang="en-GB" sz="2400" dirty="0"/>
              <a:t>Any woman who identifies as a lesbian</a:t>
            </a:r>
          </a:p>
          <a:p>
            <a:r>
              <a:rPr lang="en-GB" sz="2400" dirty="0"/>
              <a:t>Any person who identifies as a lesbian</a:t>
            </a:r>
          </a:p>
          <a:p>
            <a:endParaRPr lang="en-GB" dirty="0"/>
          </a:p>
        </p:txBody>
      </p:sp>
    </p:spTree>
    <p:extLst>
      <p:ext uri="{BB962C8B-B14F-4D97-AF65-F5344CB8AC3E}">
        <p14:creationId xmlns:p14="http://schemas.microsoft.com/office/powerpoint/2010/main" val="385680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45604-7A80-B76A-386F-0B3C90C5A824}"/>
              </a:ext>
            </a:extLst>
          </p:cNvPr>
          <p:cNvSpPr>
            <a:spLocks noGrp="1"/>
          </p:cNvSpPr>
          <p:nvPr>
            <p:ph type="title"/>
          </p:nvPr>
        </p:nvSpPr>
        <p:spPr/>
        <p:txBody>
          <a:bodyPr/>
          <a:lstStyle/>
          <a:p>
            <a:r>
              <a:rPr lang="en-GB" dirty="0"/>
              <a:t>Symbols of Lesbianism</a:t>
            </a:r>
          </a:p>
        </p:txBody>
      </p:sp>
      <p:pic>
        <p:nvPicPr>
          <p:cNvPr id="8" name="Content Placeholder 7" descr="Shape&#10;&#10;Description automatically generated with low confidence">
            <a:extLst>
              <a:ext uri="{FF2B5EF4-FFF2-40B4-BE49-F238E27FC236}">
                <a16:creationId xmlns:a16="http://schemas.microsoft.com/office/drawing/2014/main" id="{1C050080-1EF3-E65E-A6BE-43F9BFE6BD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7916" y="441041"/>
            <a:ext cx="2987960" cy="2987960"/>
          </a:xfrm>
        </p:spPr>
      </p:pic>
      <p:pic>
        <p:nvPicPr>
          <p:cNvPr id="10" name="Picture 9" descr="Icon&#10;&#10;Description automatically generated">
            <a:extLst>
              <a:ext uri="{FF2B5EF4-FFF2-40B4-BE49-F238E27FC236}">
                <a16:creationId xmlns:a16="http://schemas.microsoft.com/office/drawing/2014/main" id="{07AD3F22-FD6E-943C-ADA2-46A5156E2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8290" y="3860299"/>
            <a:ext cx="4259251" cy="2556660"/>
          </a:xfrm>
          <a:prstGeom prst="rect">
            <a:avLst/>
          </a:prstGeom>
        </p:spPr>
      </p:pic>
      <p:pic>
        <p:nvPicPr>
          <p:cNvPr id="12" name="Picture 11" descr="Shape&#10;&#10;Description automatically generated with medium confidence">
            <a:extLst>
              <a:ext uri="{FF2B5EF4-FFF2-40B4-BE49-F238E27FC236}">
                <a16:creationId xmlns:a16="http://schemas.microsoft.com/office/drawing/2014/main" id="{6AC039BD-3DF8-87E0-84E0-89F764780B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1930400"/>
            <a:ext cx="2880078" cy="2557160"/>
          </a:xfrm>
          <a:prstGeom prst="rect">
            <a:avLst/>
          </a:prstGeom>
        </p:spPr>
      </p:pic>
    </p:spTree>
    <p:extLst>
      <p:ext uri="{BB962C8B-B14F-4D97-AF65-F5344CB8AC3E}">
        <p14:creationId xmlns:p14="http://schemas.microsoft.com/office/powerpoint/2010/main" val="20933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A group of people posing for a photo&#10;&#10;Description automatically generated with medium confidence">
            <a:extLst>
              <a:ext uri="{FF2B5EF4-FFF2-40B4-BE49-F238E27FC236}">
                <a16:creationId xmlns:a16="http://schemas.microsoft.com/office/drawing/2014/main" id="{5241F2BA-C9EC-ECAE-2EC0-253103D040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799" y="503434"/>
            <a:ext cx="4463499" cy="6044019"/>
          </a:xfrm>
          <a:prstGeom prst="rect">
            <a:avLst/>
          </a:prstGeom>
        </p:spPr>
      </p:pic>
    </p:spTree>
    <p:extLst>
      <p:ext uri="{BB962C8B-B14F-4D97-AF65-F5344CB8AC3E}">
        <p14:creationId xmlns:p14="http://schemas.microsoft.com/office/powerpoint/2010/main" val="7080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4FEA5E-64C8-ED45-1467-CE5088668DAF}"/>
              </a:ext>
            </a:extLst>
          </p:cNvPr>
          <p:cNvPicPr>
            <a:picLocks noChangeAspect="1"/>
          </p:cNvPicPr>
          <p:nvPr/>
        </p:nvPicPr>
        <p:blipFill>
          <a:blip r:embed="rId3"/>
          <a:stretch>
            <a:fillRect/>
          </a:stretch>
        </p:blipFill>
        <p:spPr>
          <a:xfrm>
            <a:off x="1167769" y="729465"/>
            <a:ext cx="7688555" cy="5157797"/>
          </a:xfrm>
          <a:prstGeom prst="rect">
            <a:avLst/>
          </a:prstGeom>
        </p:spPr>
      </p:pic>
    </p:spTree>
    <p:extLst>
      <p:ext uri="{BB962C8B-B14F-4D97-AF65-F5344CB8AC3E}">
        <p14:creationId xmlns:p14="http://schemas.microsoft.com/office/powerpoint/2010/main" val="3031260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A7C9-E10F-2CF8-5FFC-7833EBA1CE56}"/>
              </a:ext>
            </a:extLst>
          </p:cNvPr>
          <p:cNvSpPr>
            <a:spLocks noGrp="1"/>
          </p:cNvSpPr>
          <p:nvPr>
            <p:ph type="title"/>
          </p:nvPr>
        </p:nvSpPr>
        <p:spPr/>
        <p:txBody>
          <a:bodyPr/>
          <a:lstStyle/>
          <a:p>
            <a:r>
              <a:rPr lang="en-GB" dirty="0"/>
              <a:t>How we get to lesbian:</a:t>
            </a:r>
            <a:br>
              <a:rPr lang="en-GB" dirty="0"/>
            </a:br>
            <a:r>
              <a:rPr lang="en-GB" dirty="0"/>
              <a:t>perspectives 1</a:t>
            </a:r>
          </a:p>
        </p:txBody>
      </p:sp>
      <p:sp>
        <p:nvSpPr>
          <p:cNvPr id="3" name="Content Placeholder 2">
            <a:extLst>
              <a:ext uri="{FF2B5EF4-FFF2-40B4-BE49-F238E27FC236}">
                <a16:creationId xmlns:a16="http://schemas.microsoft.com/office/drawing/2014/main" id="{FFA8112A-A62E-1B38-8A5F-8C80A4464845}"/>
              </a:ext>
            </a:extLst>
          </p:cNvPr>
          <p:cNvSpPr>
            <a:spLocks noGrp="1"/>
          </p:cNvSpPr>
          <p:nvPr>
            <p:ph idx="1"/>
          </p:nvPr>
        </p:nvSpPr>
        <p:spPr>
          <a:xfrm>
            <a:off x="677334" y="2216727"/>
            <a:ext cx="8596668" cy="4170218"/>
          </a:xfrm>
        </p:spPr>
        <p:txBody>
          <a:bodyPr>
            <a:normAutofit/>
          </a:bodyPr>
          <a:lstStyle/>
          <a:p>
            <a:pPr marL="0" indent="0">
              <a:buNone/>
            </a:pPr>
            <a:r>
              <a:rPr lang="en-GB" sz="2400" dirty="0"/>
              <a:t>Different areas of academic study: </a:t>
            </a:r>
          </a:p>
          <a:p>
            <a:endParaRPr lang="en-GB" sz="2400" dirty="0"/>
          </a:p>
          <a:p>
            <a:r>
              <a:rPr lang="en-GB" sz="2400" dirty="0"/>
              <a:t>Medical/Psychological</a:t>
            </a:r>
          </a:p>
          <a:p>
            <a:r>
              <a:rPr lang="en-GB" sz="2400" dirty="0"/>
              <a:t>Historical</a:t>
            </a:r>
          </a:p>
          <a:p>
            <a:r>
              <a:rPr lang="en-GB" sz="2400" dirty="0"/>
              <a:t>Cultural </a:t>
            </a:r>
          </a:p>
          <a:p>
            <a:r>
              <a:rPr lang="en-GB" sz="2400" dirty="0"/>
              <a:t>Sociological </a:t>
            </a:r>
          </a:p>
          <a:p>
            <a:r>
              <a:rPr lang="en-GB" sz="2400" dirty="0"/>
              <a:t>Political </a:t>
            </a:r>
          </a:p>
          <a:p>
            <a:r>
              <a:rPr lang="en-GB" sz="2400" dirty="0"/>
              <a:t>Global perspectives</a:t>
            </a:r>
          </a:p>
        </p:txBody>
      </p:sp>
    </p:spTree>
    <p:extLst>
      <p:ext uri="{BB962C8B-B14F-4D97-AF65-F5344CB8AC3E}">
        <p14:creationId xmlns:p14="http://schemas.microsoft.com/office/powerpoint/2010/main" val="287077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3324-341D-B340-BD22-0D5D640A7215}"/>
              </a:ext>
            </a:extLst>
          </p:cNvPr>
          <p:cNvSpPr>
            <a:spLocks noGrp="1"/>
          </p:cNvSpPr>
          <p:nvPr>
            <p:ph type="title"/>
          </p:nvPr>
        </p:nvSpPr>
        <p:spPr>
          <a:xfrm>
            <a:off x="675745" y="609600"/>
            <a:ext cx="8598257" cy="1274618"/>
          </a:xfrm>
        </p:spPr>
        <p:txBody>
          <a:bodyPr>
            <a:normAutofit fontScale="90000"/>
          </a:bodyPr>
          <a:lstStyle/>
          <a:p>
            <a:br>
              <a:rPr lang="en-GB" dirty="0"/>
            </a:br>
            <a:br>
              <a:rPr lang="en-GB" dirty="0"/>
            </a:br>
            <a:endParaRPr lang="en-GB" dirty="0"/>
          </a:p>
        </p:txBody>
      </p:sp>
      <p:sp>
        <p:nvSpPr>
          <p:cNvPr id="6" name="Text Placeholder 5">
            <a:extLst>
              <a:ext uri="{FF2B5EF4-FFF2-40B4-BE49-F238E27FC236}">
                <a16:creationId xmlns:a16="http://schemas.microsoft.com/office/drawing/2014/main" id="{FF73E345-7D63-F065-704D-2016ABC06782}"/>
              </a:ext>
            </a:extLst>
          </p:cNvPr>
          <p:cNvSpPr>
            <a:spLocks noGrp="1"/>
          </p:cNvSpPr>
          <p:nvPr>
            <p:ph type="body" idx="1"/>
          </p:nvPr>
        </p:nvSpPr>
        <p:spPr>
          <a:xfrm>
            <a:off x="675745" y="816638"/>
            <a:ext cx="4185623" cy="873617"/>
          </a:xfrm>
        </p:spPr>
        <p:txBody>
          <a:bodyPr/>
          <a:lstStyle/>
          <a:p>
            <a:r>
              <a:rPr lang="en-GB" sz="3200" dirty="0"/>
              <a:t>Is Lesbian Obsolete?</a:t>
            </a:r>
          </a:p>
        </p:txBody>
      </p:sp>
      <p:sp>
        <p:nvSpPr>
          <p:cNvPr id="4" name="Content Placeholder 3">
            <a:extLst>
              <a:ext uri="{FF2B5EF4-FFF2-40B4-BE49-F238E27FC236}">
                <a16:creationId xmlns:a16="http://schemas.microsoft.com/office/drawing/2014/main" id="{89363BEF-8423-1D16-4612-8DF34110E485}"/>
              </a:ext>
            </a:extLst>
          </p:cNvPr>
          <p:cNvSpPr>
            <a:spLocks noGrp="1"/>
          </p:cNvSpPr>
          <p:nvPr>
            <p:ph sz="half" idx="2"/>
          </p:nvPr>
        </p:nvSpPr>
        <p:spPr>
          <a:xfrm>
            <a:off x="675745" y="2091255"/>
            <a:ext cx="4185623" cy="3950107"/>
          </a:xfrm>
        </p:spPr>
        <p:txBody>
          <a:bodyPr/>
          <a:lstStyle/>
          <a:p>
            <a:r>
              <a:rPr lang="en-GB" sz="2000" dirty="0"/>
              <a:t>‘Definitional mortality’:</a:t>
            </a:r>
          </a:p>
          <a:p>
            <a:r>
              <a:rPr lang="en-GB" dirty="0"/>
              <a:t>If Lesbian = “all women, trans and cis, who describe themselves as lesbian, gay, bisexual, pansexual, queer or otherwise non-heterosexual, and trans and/or non-binary, genderqueer, or genderfluid people who describe themselves as lesbian”</a:t>
            </a:r>
          </a:p>
          <a:p>
            <a:r>
              <a:rPr lang="en-GB" dirty="0"/>
              <a:t>Special Issue: ‘Is Lesbian Identity Obsolete?’ </a:t>
            </a:r>
            <a:r>
              <a:rPr lang="en-GB" i="1" dirty="0"/>
              <a:t>Journal of Lesbian Studies </a:t>
            </a:r>
            <a:r>
              <a:rPr lang="en-GB" dirty="0"/>
              <a:t>(2022, Vol.26:1)</a:t>
            </a:r>
          </a:p>
        </p:txBody>
      </p:sp>
      <p:sp>
        <p:nvSpPr>
          <p:cNvPr id="7" name="Text Placeholder 6">
            <a:extLst>
              <a:ext uri="{FF2B5EF4-FFF2-40B4-BE49-F238E27FC236}">
                <a16:creationId xmlns:a16="http://schemas.microsoft.com/office/drawing/2014/main" id="{971577ED-9B41-1996-85A5-2D7EE74FAC56}"/>
              </a:ext>
            </a:extLst>
          </p:cNvPr>
          <p:cNvSpPr>
            <a:spLocks noGrp="1"/>
          </p:cNvSpPr>
          <p:nvPr>
            <p:ph type="body" sz="quarter" idx="3"/>
          </p:nvPr>
        </p:nvSpPr>
        <p:spPr>
          <a:xfrm>
            <a:off x="5088383" y="816637"/>
            <a:ext cx="4185618" cy="1067581"/>
          </a:xfrm>
        </p:spPr>
        <p:txBody>
          <a:bodyPr/>
          <a:lstStyle/>
          <a:p>
            <a:r>
              <a:rPr lang="en-GB" sz="3200" dirty="0"/>
              <a:t>Is Lesbian being erased?</a:t>
            </a:r>
          </a:p>
        </p:txBody>
      </p:sp>
      <p:sp>
        <p:nvSpPr>
          <p:cNvPr id="8" name="Content Placeholder 7">
            <a:extLst>
              <a:ext uri="{FF2B5EF4-FFF2-40B4-BE49-F238E27FC236}">
                <a16:creationId xmlns:a16="http://schemas.microsoft.com/office/drawing/2014/main" id="{8DD2A2C6-AA48-CDFD-3E83-E84D0BD532F0}"/>
              </a:ext>
            </a:extLst>
          </p:cNvPr>
          <p:cNvSpPr>
            <a:spLocks noGrp="1"/>
          </p:cNvSpPr>
          <p:nvPr>
            <p:ph sz="quarter" idx="4"/>
          </p:nvPr>
        </p:nvSpPr>
        <p:spPr>
          <a:xfrm>
            <a:off x="5088384" y="2091255"/>
            <a:ext cx="4185617" cy="3950107"/>
          </a:xfrm>
        </p:spPr>
        <p:txBody>
          <a:bodyPr/>
          <a:lstStyle/>
          <a:p>
            <a:r>
              <a:rPr lang="en-GB" dirty="0"/>
              <a:t>The social pressure (incl. threats, abuse, intimidation) on lesbian events and groups to admit ‘whoever defines as a lesbian’ including those who are male-bodied and male-presenting.</a:t>
            </a:r>
          </a:p>
          <a:p>
            <a:r>
              <a:rPr lang="en-GB" dirty="0"/>
              <a:t>The closure of lesbian-only groups</a:t>
            </a:r>
          </a:p>
          <a:p>
            <a:r>
              <a:rPr lang="en-GB" dirty="0"/>
              <a:t>The change from lesbian-only spaces (groups and events) to spaces for LGBTQIA+ women and non-binary people </a:t>
            </a:r>
          </a:p>
        </p:txBody>
      </p:sp>
    </p:spTree>
    <p:extLst>
      <p:ext uri="{BB962C8B-B14F-4D97-AF65-F5344CB8AC3E}">
        <p14:creationId xmlns:p14="http://schemas.microsoft.com/office/powerpoint/2010/main" val="369649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build="p"/>
    </p:bldLst>
  </p:timing>
</p:sld>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4165</Words>
  <Application>Microsoft Macintosh PowerPoint</Application>
  <PresentationFormat>Widescreen</PresentationFormat>
  <Paragraphs>369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Open Sans</vt:lpstr>
      <vt:lpstr>Segoe UI</vt:lpstr>
      <vt:lpstr>Trebuchet MS</vt:lpstr>
      <vt:lpstr>Wingdings 3</vt:lpstr>
      <vt:lpstr>Facet</vt:lpstr>
      <vt:lpstr>Lesbians and the importance of Lesbian space </vt:lpstr>
      <vt:lpstr>Introduction</vt:lpstr>
      <vt:lpstr> Lesbian Identity:   What, why, how?  And who!</vt:lpstr>
      <vt:lpstr>What do we mean by ‘lesbian’? </vt:lpstr>
      <vt:lpstr>Symbols of Lesbianism</vt:lpstr>
      <vt:lpstr>PowerPoint Presentation</vt:lpstr>
      <vt:lpstr>PowerPoint Presentation</vt:lpstr>
      <vt:lpstr>How we get to lesbian: perspectives 1</vt:lpstr>
      <vt:lpstr>  </vt:lpstr>
      <vt:lpstr>The Disappearing Lesbian (1)</vt:lpstr>
      <vt:lpstr>The Disappearing Lesbian (2)</vt:lpstr>
      <vt:lpstr>PowerPoint Presentation</vt:lpstr>
      <vt:lpstr>How we get to lesbian: perspectives 2 </vt:lpstr>
      <vt:lpstr>How we get to lesbian: perspectives 3 </vt:lpstr>
      <vt:lpstr>How we get to lesbian: perspectives 4 </vt:lpstr>
      <vt:lpstr>Japan                          Iran</vt:lpstr>
      <vt:lpstr>Lesbian as ‘same sex’</vt:lpstr>
      <vt:lpstr>The only constant truth about The Lesbian … has been that she prefers women</vt:lpstr>
      <vt:lpstr>So far, lesbian can be understood as </vt:lpstr>
      <vt:lpstr>Why Lesbian Community?</vt:lpstr>
      <vt:lpstr>What is lesbian community?</vt:lpstr>
      <vt:lpstr>Where are lesbian spaces?</vt:lpstr>
      <vt:lpstr>The loss of lesbian spaces (bars)</vt:lpstr>
      <vt:lpstr>Lesbian spaces – going underground?</vt:lpstr>
      <vt:lpstr>Lesbian spaces – doing it for ourselves?</vt:lpstr>
      <vt:lpstr>Recent research practice</vt:lpstr>
      <vt:lpstr>Improving research  as an evidence base</vt:lpstr>
      <vt:lpstr>My current research</vt:lpstr>
      <vt:lpstr>  Questions? </vt:lpstr>
      <vt:lpstr>References: Lesbian Identity</vt:lpstr>
      <vt:lpstr>References: Lesbian Community and Loss of Spaces</vt:lpstr>
      <vt:lpstr>References: Researching Lesbians </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REGAN, SUE F.</dc:creator>
  <cp:lastModifiedBy>Kathleen Stock</cp:lastModifiedBy>
  <cp:revision>26</cp:revision>
  <dcterms:created xsi:type="dcterms:W3CDTF">2023-03-24T16:14:41Z</dcterms:created>
  <dcterms:modified xsi:type="dcterms:W3CDTF">2023-04-17T18:51:14Z</dcterms:modified>
</cp:coreProperties>
</file>